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68" r:id="rId3"/>
    <p:sldId id="269" r:id="rId4"/>
    <p:sldId id="259" r:id="rId5"/>
    <p:sldId id="275" r:id="rId6"/>
    <p:sldId id="266" r:id="rId7"/>
    <p:sldId id="260" r:id="rId8"/>
    <p:sldId id="261" r:id="rId9"/>
    <p:sldId id="265" r:id="rId10"/>
    <p:sldId id="267" r:id="rId11"/>
    <p:sldId id="274" r:id="rId12"/>
    <p:sldId id="270" r:id="rId13"/>
    <p:sldId id="271" r:id="rId14"/>
    <p:sldId id="272" r:id="rId15"/>
    <p:sldId id="273" r:id="rId16"/>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itchFamily="-123" charset="0"/>
        <a:ea typeface="ＭＳ Ｐゴシック" pitchFamily="-123" charset="-128"/>
        <a:cs typeface="ＭＳ Ｐゴシック" pitchFamily="-123" charset="-128"/>
      </a:defRPr>
    </a:lvl1pPr>
    <a:lvl2pPr marL="457200" algn="l" rtl="0" fontAlgn="base">
      <a:spcBef>
        <a:spcPct val="0"/>
      </a:spcBef>
      <a:spcAft>
        <a:spcPct val="0"/>
      </a:spcAft>
      <a:defRPr kern="1200">
        <a:solidFill>
          <a:schemeClr val="tx1"/>
        </a:solidFill>
        <a:latin typeface="Arial" pitchFamily="-123" charset="0"/>
        <a:ea typeface="ＭＳ Ｐゴシック" pitchFamily="-123" charset="-128"/>
        <a:cs typeface="ＭＳ Ｐゴシック" pitchFamily="-123" charset="-128"/>
      </a:defRPr>
    </a:lvl2pPr>
    <a:lvl3pPr marL="914400" algn="l" rtl="0" fontAlgn="base">
      <a:spcBef>
        <a:spcPct val="0"/>
      </a:spcBef>
      <a:spcAft>
        <a:spcPct val="0"/>
      </a:spcAft>
      <a:defRPr kern="1200">
        <a:solidFill>
          <a:schemeClr val="tx1"/>
        </a:solidFill>
        <a:latin typeface="Arial" pitchFamily="-123" charset="0"/>
        <a:ea typeface="ＭＳ Ｐゴシック" pitchFamily="-123" charset="-128"/>
        <a:cs typeface="ＭＳ Ｐゴシック" pitchFamily="-123" charset="-128"/>
      </a:defRPr>
    </a:lvl3pPr>
    <a:lvl4pPr marL="1371600" algn="l" rtl="0" fontAlgn="base">
      <a:spcBef>
        <a:spcPct val="0"/>
      </a:spcBef>
      <a:spcAft>
        <a:spcPct val="0"/>
      </a:spcAft>
      <a:defRPr kern="1200">
        <a:solidFill>
          <a:schemeClr val="tx1"/>
        </a:solidFill>
        <a:latin typeface="Arial" pitchFamily="-123" charset="0"/>
        <a:ea typeface="ＭＳ Ｐゴシック" pitchFamily="-123" charset="-128"/>
        <a:cs typeface="ＭＳ Ｐゴシック" pitchFamily="-123" charset="-128"/>
      </a:defRPr>
    </a:lvl4pPr>
    <a:lvl5pPr marL="1828800" algn="l" rtl="0" fontAlgn="base">
      <a:spcBef>
        <a:spcPct val="0"/>
      </a:spcBef>
      <a:spcAft>
        <a:spcPct val="0"/>
      </a:spcAft>
      <a:defRPr kern="1200">
        <a:solidFill>
          <a:schemeClr val="tx1"/>
        </a:solidFill>
        <a:latin typeface="Arial" pitchFamily="-123" charset="0"/>
        <a:ea typeface="ＭＳ Ｐゴシック" pitchFamily="-123" charset="-128"/>
        <a:cs typeface="ＭＳ Ｐゴシック" pitchFamily="-123" charset="-128"/>
      </a:defRPr>
    </a:lvl5pPr>
    <a:lvl6pPr marL="2286000" algn="l" defTabSz="457200" rtl="0" eaLnBrk="1" latinLnBrk="0" hangingPunct="1">
      <a:defRPr kern="1200">
        <a:solidFill>
          <a:schemeClr val="tx1"/>
        </a:solidFill>
        <a:latin typeface="Arial" pitchFamily="-123" charset="0"/>
        <a:ea typeface="ＭＳ Ｐゴシック" pitchFamily="-123" charset="-128"/>
        <a:cs typeface="ＭＳ Ｐゴシック" pitchFamily="-123" charset="-128"/>
      </a:defRPr>
    </a:lvl6pPr>
    <a:lvl7pPr marL="2743200" algn="l" defTabSz="457200" rtl="0" eaLnBrk="1" latinLnBrk="0" hangingPunct="1">
      <a:defRPr kern="1200">
        <a:solidFill>
          <a:schemeClr val="tx1"/>
        </a:solidFill>
        <a:latin typeface="Arial" pitchFamily="-123" charset="0"/>
        <a:ea typeface="ＭＳ Ｐゴシック" pitchFamily="-123" charset="-128"/>
        <a:cs typeface="ＭＳ Ｐゴシック" pitchFamily="-123" charset="-128"/>
      </a:defRPr>
    </a:lvl7pPr>
    <a:lvl8pPr marL="3200400" algn="l" defTabSz="457200" rtl="0" eaLnBrk="1" latinLnBrk="0" hangingPunct="1">
      <a:defRPr kern="1200">
        <a:solidFill>
          <a:schemeClr val="tx1"/>
        </a:solidFill>
        <a:latin typeface="Arial" pitchFamily="-123" charset="0"/>
        <a:ea typeface="ＭＳ Ｐゴシック" pitchFamily="-123" charset="-128"/>
        <a:cs typeface="ＭＳ Ｐゴシック" pitchFamily="-123" charset="-128"/>
      </a:defRPr>
    </a:lvl8pPr>
    <a:lvl9pPr marL="3657600" algn="l" defTabSz="457200" rtl="0" eaLnBrk="1" latinLnBrk="0" hangingPunct="1">
      <a:defRPr kern="1200">
        <a:solidFill>
          <a:schemeClr val="tx1"/>
        </a:solidFill>
        <a:latin typeface="Arial" pitchFamily="-123" charset="0"/>
        <a:ea typeface="ＭＳ Ｐゴシック" pitchFamily="-123" charset="-128"/>
        <a:cs typeface="ＭＳ Ｐゴシック" pitchFamily="-123" charset="-128"/>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4220" autoAdjust="0"/>
  </p:normalViewPr>
  <p:slideViewPr>
    <p:cSldViewPr>
      <p:cViewPr varScale="1">
        <p:scale>
          <a:sx n="35" d="100"/>
          <a:sy n="35" d="100"/>
        </p:scale>
        <p:origin x="1277" y="29"/>
      </p:cViewPr>
      <p:guideLst>
        <p:guide orient="horz" pos="2160"/>
        <p:guide pos="2880"/>
      </p:guideLst>
    </p:cSldViewPr>
  </p:slideViewPr>
  <p:outlineViewPr>
    <p:cViewPr>
      <p:scale>
        <a:sx n="33" d="100"/>
        <a:sy n="33" d="100"/>
      </p:scale>
      <p:origin x="0" y="762"/>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tiff>
</file>

<file path=ppt/media/image2.tiff>
</file>

<file path=ppt/media/image3.tiff>
</file>

<file path=ppt/media/image4.jpeg>
</file>

<file path=ppt/media/image5.jpeg>
</file>

<file path=ppt/media/image6.jpeg>
</file>

<file path=ppt/media/image7.tiff>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smtClean="0">
                <a:latin typeface="+mn-lt"/>
                <a:ea typeface="+mn-ea"/>
                <a:cs typeface="+mn-cs"/>
              </a:defRPr>
            </a:lvl1pPr>
          </a:lstStyle>
          <a:p>
            <a:pPr>
              <a:defRPr/>
            </a:pPr>
            <a:fld id="{04FE7777-629F-4799-A5A0-60B94E4E6423}" type="datetimeFigureOut">
              <a:rPr lang="en-US"/>
              <a:pPr>
                <a:defRPr/>
              </a:pPr>
              <a:t>5/9/2014</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smtClean="0">
                <a:latin typeface="+mn-lt"/>
                <a:ea typeface="+mn-ea"/>
                <a:cs typeface="+mn-cs"/>
              </a:defRPr>
            </a:lvl1pPr>
          </a:lstStyle>
          <a:p>
            <a:pPr>
              <a:defRPr/>
            </a:pPr>
            <a:fld id="{E90072C7-2EA2-4F84-9330-F96776FBF706}" type="slidenum">
              <a:rPr lang="en-US"/>
              <a:pPr>
                <a:defRPr/>
              </a:pPr>
              <a:t>‹#›</a:t>
            </a:fld>
            <a:endParaRPr lang="en-US" dirty="0"/>
          </a:p>
        </p:txBody>
      </p:sp>
    </p:spTree>
    <p:extLst>
      <p:ext uri="{BB962C8B-B14F-4D97-AF65-F5344CB8AC3E}">
        <p14:creationId xmlns:p14="http://schemas.microsoft.com/office/powerpoint/2010/main" val="412764498"/>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ＭＳ Ｐゴシック" pitchFamily="-123" charset="-128"/>
        <a:cs typeface="ＭＳ Ｐゴシック" pitchFamily="-123" charset="-128"/>
      </a:defRPr>
    </a:lvl1pPr>
    <a:lvl2pPr marL="457200" algn="l" rtl="0" fontAlgn="base">
      <a:spcBef>
        <a:spcPct val="30000"/>
      </a:spcBef>
      <a:spcAft>
        <a:spcPct val="0"/>
      </a:spcAft>
      <a:defRPr sz="1200" kern="1200">
        <a:solidFill>
          <a:schemeClr val="tx1"/>
        </a:solidFill>
        <a:latin typeface="+mn-lt"/>
        <a:ea typeface="ＭＳ Ｐゴシック" pitchFamily="-123" charset="-128"/>
        <a:cs typeface="+mn-cs"/>
      </a:defRPr>
    </a:lvl2pPr>
    <a:lvl3pPr marL="914400" algn="l" rtl="0" fontAlgn="base">
      <a:spcBef>
        <a:spcPct val="30000"/>
      </a:spcBef>
      <a:spcAft>
        <a:spcPct val="0"/>
      </a:spcAft>
      <a:defRPr sz="1200" kern="1200">
        <a:solidFill>
          <a:schemeClr val="tx1"/>
        </a:solidFill>
        <a:latin typeface="+mn-lt"/>
        <a:ea typeface="ＭＳ Ｐゴシック" pitchFamily="-123" charset="-128"/>
        <a:cs typeface="+mn-cs"/>
      </a:defRPr>
    </a:lvl3pPr>
    <a:lvl4pPr marL="1371600" algn="l" rtl="0" fontAlgn="base">
      <a:spcBef>
        <a:spcPct val="30000"/>
      </a:spcBef>
      <a:spcAft>
        <a:spcPct val="0"/>
      </a:spcAft>
      <a:defRPr sz="1200" kern="1200">
        <a:solidFill>
          <a:schemeClr val="tx1"/>
        </a:solidFill>
        <a:latin typeface="+mn-lt"/>
        <a:ea typeface="ＭＳ Ｐゴシック" pitchFamily="-123" charset="-128"/>
        <a:cs typeface="+mn-cs"/>
      </a:defRPr>
    </a:lvl4pPr>
    <a:lvl5pPr marL="1828800" algn="l" rtl="0" fontAlgn="base">
      <a:spcBef>
        <a:spcPct val="30000"/>
      </a:spcBef>
      <a:spcAft>
        <a:spcPct val="0"/>
      </a:spcAft>
      <a:defRPr sz="1200" kern="1200">
        <a:solidFill>
          <a:schemeClr val="tx1"/>
        </a:solidFill>
        <a:latin typeface="+mn-lt"/>
        <a:ea typeface="ＭＳ Ｐゴシック" pitchFamily="-123"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p:cNvSpPr>
          <p:nvPr>
            <p:ph type="sldImg"/>
          </p:nvPr>
        </p:nvSpPr>
        <p:spPr bwMode="auto">
          <a:noFill/>
          <a:ln>
            <a:solidFill>
              <a:srgbClr val="000000"/>
            </a:solidFill>
            <a:miter lim="800000"/>
            <a:headEnd/>
            <a:tailEnd/>
          </a:ln>
        </p:spPr>
      </p:sp>
      <p:sp>
        <p:nvSpPr>
          <p:cNvPr id="15362"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r>
              <a:rPr lang="en-US" baseline="0" dirty="0" smtClean="0"/>
              <a:t>Intro –however, set expectations to audience. New experience. Not my area of expertise, all new to me. My emphasis is Comp Sci. </a:t>
            </a:r>
            <a:endParaRPr lang="en-US" dirty="0" smtClean="0"/>
          </a:p>
        </p:txBody>
      </p:sp>
      <p:sp>
        <p:nvSpPr>
          <p:cNvPr id="15363"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11C4F590-FC8C-410E-9EE9-7B24B9DB01B6}" type="slidenum">
              <a:rPr lang="en-US">
                <a:ea typeface="ＭＳ Ｐゴシック" pitchFamily="-123" charset="-128"/>
                <a:cs typeface="ＭＳ Ｐゴシック" pitchFamily="-123" charset="-128"/>
              </a:rPr>
              <a:pPr fontAlgn="base">
                <a:spcBef>
                  <a:spcPct val="0"/>
                </a:spcBef>
                <a:spcAft>
                  <a:spcPct val="0"/>
                </a:spcAft>
              </a:pPr>
              <a:t>1</a:t>
            </a:fld>
            <a:endParaRPr lang="en-US" dirty="0">
              <a:ea typeface="ＭＳ Ｐゴシック" pitchFamily="-123" charset="-128"/>
              <a:cs typeface="ＭＳ Ｐゴシック" pitchFamily="-123" charset="-128"/>
            </a:endParaRPr>
          </a:p>
        </p:txBody>
      </p:sp>
    </p:spTree>
    <p:extLst>
      <p:ext uri="{BB962C8B-B14F-4D97-AF65-F5344CB8AC3E}">
        <p14:creationId xmlns:p14="http://schemas.microsoft.com/office/powerpoint/2010/main" val="28111843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sz="1200" dirty="0" smtClean="0"/>
              <a:t>The CCD camera captures a signal and outputs the data to the digital I/O of the DAQ control board. The DAQ is wired to the shutters and it outputs a signal to open/close the shutters as shown. The program to sequence the shutter control is written in National Instruments </a:t>
            </a:r>
            <a:r>
              <a:rPr lang="en-US" sz="1200" dirty="0" err="1" smtClean="0"/>
              <a:t>LabVIEW</a:t>
            </a:r>
            <a:r>
              <a:rPr lang="en-US" sz="1200" dirty="0" smtClean="0"/>
              <a:t> 8.6. Transition into block diagram code. </a:t>
            </a:r>
          </a:p>
        </p:txBody>
      </p:sp>
      <p:sp>
        <p:nvSpPr>
          <p:cNvPr id="4" name="Slide Number Placeholder 3"/>
          <p:cNvSpPr>
            <a:spLocks noGrp="1"/>
          </p:cNvSpPr>
          <p:nvPr>
            <p:ph type="sldNum" sz="quarter" idx="10"/>
          </p:nvPr>
        </p:nvSpPr>
        <p:spPr/>
        <p:txBody>
          <a:bodyPr/>
          <a:lstStyle/>
          <a:p>
            <a:pPr>
              <a:defRPr/>
            </a:pPr>
            <a:fld id="{E90072C7-2EA2-4F84-9330-F96776FBF706}" type="slidenum">
              <a:rPr lang="en-US" smtClean="0"/>
              <a:pPr>
                <a:defRPr/>
              </a:pPr>
              <a:t>10</a:t>
            </a:fld>
            <a:endParaRPr lang="en-US" dirty="0"/>
          </a:p>
        </p:txBody>
      </p:sp>
    </p:spTree>
    <p:extLst>
      <p:ext uri="{BB962C8B-B14F-4D97-AF65-F5344CB8AC3E}">
        <p14:creationId xmlns:p14="http://schemas.microsoft.com/office/powerpoint/2010/main" val="42215270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en-US" dirty="0" smtClean="0"/>
              <a:t>Now lets look at the code. Just kidding. </a:t>
            </a:r>
            <a:r>
              <a:rPr lang="en-US" sz="1200" baseline="0" dirty="0" smtClean="0"/>
              <a:t>Talk about not being trivial as Shutter diagram. </a:t>
            </a:r>
            <a:r>
              <a:rPr lang="en-US" dirty="0" smtClean="0"/>
              <a:t>We won’t go into that sort of</a:t>
            </a:r>
            <a:r>
              <a:rPr lang="en-US" baseline="0" dirty="0" smtClean="0"/>
              <a:t> depth here. Just know it works. Shutters video transition.</a:t>
            </a:r>
            <a:endParaRPr lang="en-US" dirty="0"/>
          </a:p>
        </p:txBody>
      </p:sp>
      <p:sp>
        <p:nvSpPr>
          <p:cNvPr id="4" name="Slide Number Placeholder 3"/>
          <p:cNvSpPr>
            <a:spLocks noGrp="1"/>
          </p:cNvSpPr>
          <p:nvPr>
            <p:ph type="sldNum" sz="quarter" idx="10"/>
          </p:nvPr>
        </p:nvSpPr>
        <p:spPr/>
        <p:txBody>
          <a:bodyPr/>
          <a:lstStyle/>
          <a:p>
            <a:pPr>
              <a:defRPr/>
            </a:pPr>
            <a:fld id="{E90072C7-2EA2-4F84-9330-F96776FBF706}" type="slidenum">
              <a:rPr lang="en-US" smtClean="0"/>
              <a:pPr>
                <a:defRPr/>
              </a:pPr>
              <a:t>11</a:t>
            </a:fld>
            <a:endParaRPr lang="en-US" dirty="0"/>
          </a:p>
        </p:txBody>
      </p:sp>
    </p:spTree>
    <p:extLst>
      <p:ext uri="{BB962C8B-B14F-4D97-AF65-F5344CB8AC3E}">
        <p14:creationId xmlns:p14="http://schemas.microsoft.com/office/powerpoint/2010/main" val="1675153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90072C7-2EA2-4F84-9330-F96776FBF706}" type="slidenum">
              <a:rPr lang="en-US" smtClean="0"/>
              <a:pPr>
                <a:defRPr/>
              </a:pPr>
              <a:t>12</a:t>
            </a:fld>
            <a:endParaRPr lang="en-US" dirty="0"/>
          </a:p>
        </p:txBody>
      </p:sp>
    </p:spTree>
    <p:extLst>
      <p:ext uri="{BB962C8B-B14F-4D97-AF65-F5344CB8AC3E}">
        <p14:creationId xmlns:p14="http://schemas.microsoft.com/office/powerpoint/2010/main" val="14558155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Introduce graph and axis. Increase</a:t>
            </a:r>
            <a:r>
              <a:rPr lang="en-US" baseline="0" dirty="0" smtClean="0"/>
              <a:t> font on Time. In seconds. Every peak in FRET is because the donor has </a:t>
            </a:r>
            <a:r>
              <a:rPr lang="en-US" baseline="0" dirty="0" err="1" smtClean="0"/>
              <a:t>succusfully</a:t>
            </a:r>
            <a:r>
              <a:rPr lang="en-US" baseline="0" dirty="0" smtClean="0"/>
              <a:t> transferred energy to the acceptor. Add </a:t>
            </a:r>
            <a:r>
              <a:rPr lang="en-US" baseline="0" dirty="0" err="1" smtClean="0"/>
              <a:t>photobleach</a:t>
            </a:r>
            <a:r>
              <a:rPr lang="en-US" baseline="0" dirty="0" smtClean="0"/>
              <a:t>.</a:t>
            </a:r>
            <a:endParaRPr lang="en-US" dirty="0"/>
          </a:p>
        </p:txBody>
      </p:sp>
      <p:sp>
        <p:nvSpPr>
          <p:cNvPr id="4" name="Slide Number Placeholder 3"/>
          <p:cNvSpPr>
            <a:spLocks noGrp="1"/>
          </p:cNvSpPr>
          <p:nvPr>
            <p:ph type="sldNum" sz="quarter" idx="10"/>
          </p:nvPr>
        </p:nvSpPr>
        <p:spPr/>
        <p:txBody>
          <a:bodyPr/>
          <a:lstStyle/>
          <a:p>
            <a:pPr>
              <a:defRPr/>
            </a:pPr>
            <a:fld id="{E90072C7-2EA2-4F84-9330-F96776FBF706}" type="slidenum">
              <a:rPr lang="en-US" smtClean="0"/>
              <a:pPr>
                <a:defRPr/>
              </a:pPr>
              <a:t>13</a:t>
            </a:fld>
            <a:endParaRPr lang="en-US" dirty="0"/>
          </a:p>
        </p:txBody>
      </p:sp>
    </p:spTree>
    <p:extLst>
      <p:ext uri="{BB962C8B-B14F-4D97-AF65-F5344CB8AC3E}">
        <p14:creationId xmlns:p14="http://schemas.microsoft.com/office/powerpoint/2010/main" val="38828563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It works!</a:t>
            </a:r>
            <a:endParaRPr lang="en-US" dirty="0"/>
          </a:p>
        </p:txBody>
      </p:sp>
      <p:sp>
        <p:nvSpPr>
          <p:cNvPr id="4" name="Slide Number Placeholder 3"/>
          <p:cNvSpPr>
            <a:spLocks noGrp="1"/>
          </p:cNvSpPr>
          <p:nvPr>
            <p:ph type="sldNum" sz="quarter" idx="10"/>
          </p:nvPr>
        </p:nvSpPr>
        <p:spPr/>
        <p:txBody>
          <a:bodyPr/>
          <a:lstStyle/>
          <a:p>
            <a:pPr>
              <a:defRPr/>
            </a:pPr>
            <a:fld id="{E90072C7-2EA2-4F84-9330-F96776FBF706}" type="slidenum">
              <a:rPr lang="en-US" smtClean="0"/>
              <a:pPr>
                <a:defRPr/>
              </a:pPr>
              <a:t>14</a:t>
            </a:fld>
            <a:endParaRPr lang="en-US" dirty="0"/>
          </a:p>
        </p:txBody>
      </p:sp>
    </p:spTree>
    <p:extLst>
      <p:ext uri="{BB962C8B-B14F-4D97-AF65-F5344CB8AC3E}">
        <p14:creationId xmlns:p14="http://schemas.microsoft.com/office/powerpoint/2010/main" val="8889368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E90072C7-2EA2-4F84-9330-F96776FBF706}" type="slidenum">
              <a:rPr lang="en-US" smtClean="0"/>
              <a:pPr>
                <a:defRPr/>
              </a:pPr>
              <a:t>15</a:t>
            </a:fld>
            <a:endParaRPr lang="en-US" dirty="0"/>
          </a:p>
        </p:txBody>
      </p:sp>
    </p:spTree>
    <p:extLst>
      <p:ext uri="{BB962C8B-B14F-4D97-AF65-F5344CB8AC3E}">
        <p14:creationId xmlns:p14="http://schemas.microsoft.com/office/powerpoint/2010/main" val="533188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Single</a:t>
            </a:r>
            <a:r>
              <a:rPr lang="en-US" baseline="0" dirty="0" smtClean="0"/>
              <a:t>-molecule</a:t>
            </a:r>
            <a:r>
              <a:rPr lang="en-US" dirty="0" smtClean="0"/>
              <a:t> studies has emerged as a technique to study the mechanisms</a:t>
            </a:r>
            <a:r>
              <a:rPr lang="en-US" baseline="0" dirty="0" smtClean="0"/>
              <a:t> of complex biological macromolecules, such as protein or RNA folding. </a:t>
            </a:r>
          </a:p>
          <a:p>
            <a:r>
              <a:rPr lang="en-US" baseline="0" dirty="0" smtClean="0"/>
              <a:t>The chief reason SMS is advantageous is because it allows us to investigate the properties of individual molecules. </a:t>
            </a:r>
          </a:p>
          <a:p>
            <a:r>
              <a:rPr lang="en-US" baseline="0" dirty="0" smtClean="0"/>
              <a:t>This may be contrasted with measurements on an ensemble collection of molecules where individual behavior of molecules cannot be distinguished – only the average behaviors can be measured. </a:t>
            </a:r>
          </a:p>
          <a:p>
            <a:r>
              <a:rPr lang="en-US" baseline="0" dirty="0" smtClean="0"/>
              <a:t>Measuring elasticity, force, and mechanically induced structural changes are examples of micromanipulation techniques used in single-molecule spectroscopy.</a:t>
            </a:r>
          </a:p>
        </p:txBody>
      </p:sp>
      <p:sp>
        <p:nvSpPr>
          <p:cNvPr id="4" name="Slide Number Placeholder 3"/>
          <p:cNvSpPr>
            <a:spLocks noGrp="1"/>
          </p:cNvSpPr>
          <p:nvPr>
            <p:ph type="sldNum" sz="quarter" idx="10"/>
          </p:nvPr>
        </p:nvSpPr>
        <p:spPr/>
        <p:txBody>
          <a:bodyPr/>
          <a:lstStyle/>
          <a:p>
            <a:pPr>
              <a:defRPr/>
            </a:pPr>
            <a:fld id="{E90072C7-2EA2-4F84-9330-F96776FBF706}" type="slidenum">
              <a:rPr lang="en-US" smtClean="0"/>
              <a:pPr>
                <a:defRPr/>
              </a:pPr>
              <a:t>2</a:t>
            </a:fld>
            <a:endParaRPr lang="en-US" dirty="0"/>
          </a:p>
        </p:txBody>
      </p:sp>
    </p:spTree>
    <p:extLst>
      <p:ext uri="{BB962C8B-B14F-4D97-AF65-F5344CB8AC3E}">
        <p14:creationId xmlns:p14="http://schemas.microsoft.com/office/powerpoint/2010/main" val="30439379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p:cNvSpPr>
          <p:nvPr>
            <p:ph type="sldImg"/>
          </p:nvPr>
        </p:nvSpPr>
        <p:spPr bwMode="auto">
          <a:noFill/>
          <a:ln>
            <a:solidFill>
              <a:srgbClr val="000000"/>
            </a:solidFill>
            <a:miter lim="800000"/>
            <a:headEnd/>
            <a:tailEnd/>
          </a:ln>
        </p:spPr>
      </p:sp>
      <p:sp>
        <p:nvSpPr>
          <p:cNvPr id="22530"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r>
              <a:rPr lang="en-US" baseline="0" dirty="0" smtClean="0"/>
              <a:t>Donor excited and light is emitted, this is how fluorescence works. In FRET acceptor dye is added and depending on distance there is emission and energy transfer..</a:t>
            </a:r>
          </a:p>
          <a:p>
            <a:pPr>
              <a:spcBef>
                <a:spcPct val="0"/>
              </a:spcBef>
            </a:pPr>
            <a:r>
              <a:rPr lang="en-US" sz="1200" kern="1200" dirty="0" err="1" smtClean="0">
                <a:solidFill>
                  <a:schemeClr val="tx1"/>
                </a:solidFill>
                <a:latin typeface="+mn-lt"/>
                <a:ea typeface="ＭＳ Ｐゴシック" pitchFamily="-123" charset="-128"/>
                <a:cs typeface="ＭＳ Ｐゴシック" pitchFamily="-123" charset="-128"/>
              </a:rPr>
              <a:t>smFRET</a:t>
            </a:r>
            <a:r>
              <a:rPr lang="en-US" sz="1200" kern="1200" baseline="0" dirty="0" smtClean="0">
                <a:solidFill>
                  <a:schemeClr val="tx1"/>
                </a:solidFill>
                <a:latin typeface="+mn-lt"/>
                <a:ea typeface="ＭＳ Ｐゴシック" pitchFamily="-123" charset="-128"/>
                <a:cs typeface="ＭＳ Ｐゴシック" pitchFamily="-123" charset="-128"/>
              </a:rPr>
              <a:t> </a:t>
            </a:r>
            <a:r>
              <a:rPr lang="en-US" sz="1200" kern="1200" dirty="0" smtClean="0">
                <a:solidFill>
                  <a:schemeClr val="tx1"/>
                </a:solidFill>
                <a:latin typeface="+mn-lt"/>
                <a:ea typeface="ＭＳ Ｐゴシック" pitchFamily="-123" charset="-128"/>
                <a:cs typeface="ＭＳ Ｐゴシック" pitchFamily="-123" charset="-128"/>
              </a:rPr>
              <a:t>is a powerful method for monitoring nanometer scale motions within biological macromolecules, measured as the efficiency of energy transfer between donor and acceptor dyes. </a:t>
            </a:r>
            <a:r>
              <a:rPr lang="en-US" dirty="0" smtClean="0"/>
              <a:t>FRET is basically a </a:t>
            </a:r>
            <a:r>
              <a:rPr lang="en-US" baseline="0" dirty="0" smtClean="0"/>
              <a:t>spectroscopic ruler. </a:t>
            </a:r>
            <a:r>
              <a:rPr lang="en-US" dirty="0" smtClean="0"/>
              <a:t>Graph</a:t>
            </a:r>
            <a:r>
              <a:rPr lang="en-US" baseline="0" dirty="0" smtClean="0"/>
              <a:t> of High fret and low fret. FRET efficiency is 50% around the middle. </a:t>
            </a:r>
          </a:p>
          <a:p>
            <a:pPr>
              <a:spcBef>
                <a:spcPct val="0"/>
              </a:spcBef>
            </a:pPr>
            <a:r>
              <a:rPr lang="en-US" baseline="0" dirty="0" smtClean="0"/>
              <a:t>Add circles. Greater than 8nm. Add light from donor and FRET ratio. Next slide spectroscopic ruler and hairpin DNA. Define challenge, add </a:t>
            </a:r>
            <a:r>
              <a:rPr lang="en-US" baseline="0" dirty="0" err="1" smtClean="0"/>
              <a:t>photobleaching</a:t>
            </a:r>
            <a:r>
              <a:rPr lang="en-US" baseline="0" dirty="0" smtClean="0"/>
              <a:t> problem. Irreversible damage to dye, causes it to go dark. </a:t>
            </a:r>
            <a:r>
              <a:rPr lang="en-US" baseline="0" dirty="0" err="1" smtClean="0"/>
              <a:t>Photobleaching</a:t>
            </a:r>
            <a:r>
              <a:rPr lang="en-US" baseline="0" dirty="0" smtClean="0"/>
              <a:t> bullet. Maybe blinking? Animate FRET diagram. Basically, if you have a FRET of 1 then all of your intensity is coming from the Acceptor dye.</a:t>
            </a:r>
          </a:p>
          <a:p>
            <a:pPr>
              <a:spcBef>
                <a:spcPct val="0"/>
              </a:spcBef>
            </a:pPr>
            <a:r>
              <a:rPr lang="en-US" baseline="0" dirty="0" smtClean="0"/>
              <a:t>Blinking- dye goes into state where its temporarily unavailable for energy transfer. Transition into using FRET and MT on hairpin DNA</a:t>
            </a:r>
            <a:endParaRPr lang="en-US" dirty="0" smtClean="0"/>
          </a:p>
        </p:txBody>
      </p:sp>
      <p:sp>
        <p:nvSpPr>
          <p:cNvPr id="22531"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1C480EB8-BE7E-4E3A-B32F-82B2BE91BA5D}" type="slidenum">
              <a:rPr lang="en-US">
                <a:ea typeface="ＭＳ Ｐゴシック" pitchFamily="-123" charset="-128"/>
                <a:cs typeface="ＭＳ Ｐゴシック" pitchFamily="-123" charset="-128"/>
              </a:rPr>
              <a:pPr fontAlgn="base">
                <a:spcBef>
                  <a:spcPct val="0"/>
                </a:spcBef>
                <a:spcAft>
                  <a:spcPct val="0"/>
                </a:spcAft>
              </a:pPr>
              <a:t>3</a:t>
            </a:fld>
            <a:endParaRPr lang="en-US" dirty="0">
              <a:ea typeface="ＭＳ Ｐゴシック" pitchFamily="-123" charset="-128"/>
              <a:cs typeface="ＭＳ Ｐゴシック" pitchFamily="-123" charset="-128"/>
            </a:endParaRPr>
          </a:p>
        </p:txBody>
      </p:sp>
    </p:spTree>
    <p:extLst>
      <p:ext uri="{BB962C8B-B14F-4D97-AF65-F5344CB8AC3E}">
        <p14:creationId xmlns:p14="http://schemas.microsoft.com/office/powerpoint/2010/main" val="9234537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p:cNvSpPr>
          <p:nvPr>
            <p:ph type="sldImg"/>
          </p:nvPr>
        </p:nvSpPr>
        <p:spPr bwMode="auto">
          <a:noFill/>
          <a:ln>
            <a:solidFill>
              <a:srgbClr val="000000"/>
            </a:solidFill>
            <a:miter lim="800000"/>
            <a:headEnd/>
            <a:tailEnd/>
          </a:ln>
        </p:spPr>
      </p:sp>
      <p:sp>
        <p:nvSpPr>
          <p:cNvPr id="26626" name="Notes Placeholder 2"/>
          <p:cNvSpPr>
            <a:spLocks noGrp="1"/>
          </p:cNvSpPr>
          <p:nvPr>
            <p:ph type="body" idx="1"/>
          </p:nvPr>
        </p:nvSpPr>
        <p:spPr bwMode="auto">
          <a:noFill/>
        </p:spPr>
        <p:txBody>
          <a:bodyPr wrap="square" numCol="1"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defRPr/>
            </a:pPr>
            <a:r>
              <a:rPr lang="en-US" sz="1200" dirty="0" smtClean="0"/>
              <a:t>Recently, the integration of FRET and MT (MT-FRET) has become possible. This is novel because it permits researchers to mechanically manipulate molecules with MT while simultaneously measuring dynamic structural properties by </a:t>
            </a:r>
            <a:r>
              <a:rPr lang="en-US" sz="1200" dirty="0" err="1" smtClean="0"/>
              <a:t>smFRET</a:t>
            </a:r>
            <a:r>
              <a:rPr lang="en-US" sz="1200" dirty="0" smtClean="0"/>
              <a:t>. In our hairpin DNA experiment,  the folded and unfolded state of the DNA is manipulated with the force the magnets.</a:t>
            </a:r>
            <a:r>
              <a:rPr lang="en-US" sz="1200" baseline="0" dirty="0" smtClean="0"/>
              <a:t> </a:t>
            </a:r>
            <a:r>
              <a:rPr lang="en-US" dirty="0" smtClean="0"/>
              <a:t>MT is a second single-molecule technique that permits the application of te</a:t>
            </a:r>
            <a:r>
              <a:rPr lang="en-US" baseline="0" dirty="0" smtClean="0"/>
              <a:t>nsion and torques to individual DNA molecules. O</a:t>
            </a:r>
            <a:r>
              <a:rPr lang="en-US" sz="1200" dirty="0" smtClean="0"/>
              <a:t>ne side of the DNA is anchored to the objective and the other to a paramagnetic bead. Magnets are used to apply torque and torsion force to measure the elasticity and mechanical structural properties of biological macromolecules.</a:t>
            </a:r>
            <a:r>
              <a:rPr lang="en-US" sz="1200" baseline="0" dirty="0" smtClean="0"/>
              <a:t> </a:t>
            </a:r>
            <a:r>
              <a:rPr lang="en-US" baseline="0" dirty="0" smtClean="0"/>
              <a:t>Hairpin DNA fold and unfolds depending on FRET and MT.</a:t>
            </a:r>
            <a:endParaRPr lang="en-US" sz="1200" baseline="0" dirty="0" smtClean="0"/>
          </a:p>
          <a:p>
            <a:pPr marL="0" marR="0" indent="0" algn="l" defTabSz="914400" rtl="0" eaLnBrk="1" fontAlgn="base" latinLnBrk="0" hangingPunct="1">
              <a:lnSpc>
                <a:spcPct val="100000"/>
              </a:lnSpc>
              <a:spcBef>
                <a:spcPct val="0"/>
              </a:spcBef>
              <a:spcAft>
                <a:spcPct val="0"/>
              </a:spcAft>
              <a:buClrTx/>
              <a:buSzTx/>
              <a:buFontTx/>
              <a:buNone/>
              <a:tabLst/>
              <a:defRPr/>
            </a:pPr>
            <a:r>
              <a:rPr lang="en-US" sz="1200" baseline="0" dirty="0" smtClean="0"/>
              <a:t>Show hairpin and folding transitions. Introduce model system. Add high/low fret to hairpin. Introduce hybrid system.</a:t>
            </a:r>
            <a:endParaRPr lang="en-US" sz="1200" dirty="0" smtClean="0"/>
          </a:p>
          <a:p>
            <a:pPr>
              <a:spcBef>
                <a:spcPct val="0"/>
              </a:spcBef>
            </a:pPr>
            <a:r>
              <a:rPr lang="en-US" dirty="0" smtClean="0"/>
              <a:t>Frame problem in hairpin model. add third</a:t>
            </a:r>
            <a:r>
              <a:rPr lang="en-US" baseline="0" dirty="0" smtClean="0"/>
              <a:t> picture hairpin no color </a:t>
            </a:r>
            <a:r>
              <a:rPr lang="en-US" baseline="0" dirty="0" err="1" smtClean="0"/>
              <a:t>photobleaching</a:t>
            </a:r>
            <a:r>
              <a:rPr lang="en-US" baseline="0" dirty="0" smtClean="0"/>
              <a:t> with no or low fret.</a:t>
            </a:r>
          </a:p>
          <a:p>
            <a:pPr>
              <a:spcBef>
                <a:spcPct val="0"/>
              </a:spcBef>
            </a:pPr>
            <a:r>
              <a:rPr lang="en-US" dirty="0" smtClean="0"/>
              <a:t>Talk about pullin</a:t>
            </a:r>
            <a:r>
              <a:rPr lang="en-US" baseline="0" dirty="0" smtClean="0"/>
              <a:t>g hairpin and applying force. Animate </a:t>
            </a:r>
            <a:r>
              <a:rPr lang="en-US" baseline="0" dirty="0" err="1" smtClean="0"/>
              <a:t>photobleached</a:t>
            </a:r>
            <a:r>
              <a:rPr lang="en-US" baseline="0" dirty="0" smtClean="0"/>
              <a:t> hairpin in. how to distinguish between zero fret state and </a:t>
            </a:r>
            <a:r>
              <a:rPr lang="en-US" baseline="0" dirty="0" err="1" smtClean="0"/>
              <a:t>photobleaching</a:t>
            </a:r>
            <a:r>
              <a:rPr lang="en-US" baseline="0" dirty="0" smtClean="0"/>
              <a:t>?</a:t>
            </a:r>
            <a:endParaRPr lang="en-US" dirty="0" smtClean="0"/>
          </a:p>
        </p:txBody>
      </p:sp>
      <p:sp>
        <p:nvSpPr>
          <p:cNvPr id="26627"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BB19721B-A80F-410F-B7E4-C981BC440B32}" type="slidenum">
              <a:rPr lang="en-US">
                <a:ea typeface="ＭＳ Ｐゴシック" pitchFamily="-123" charset="-128"/>
                <a:cs typeface="ＭＳ Ｐゴシック" pitchFamily="-123" charset="-128"/>
              </a:rPr>
              <a:pPr fontAlgn="base">
                <a:spcBef>
                  <a:spcPct val="0"/>
                </a:spcBef>
                <a:spcAft>
                  <a:spcPct val="0"/>
                </a:spcAft>
              </a:pPr>
              <a:t>4</a:t>
            </a:fld>
            <a:endParaRPr lang="en-US" dirty="0">
              <a:ea typeface="ＭＳ Ｐゴシック" pitchFamily="-123" charset="-128"/>
              <a:cs typeface="ＭＳ Ｐゴシック" pitchFamily="-123" charset="-128"/>
            </a:endParaRPr>
          </a:p>
        </p:txBody>
      </p:sp>
    </p:spTree>
    <p:extLst>
      <p:ext uri="{BB962C8B-B14F-4D97-AF65-F5344CB8AC3E}">
        <p14:creationId xmlns:p14="http://schemas.microsoft.com/office/powerpoint/2010/main" val="1619472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Restate challenge. Transition</a:t>
            </a:r>
            <a:r>
              <a:rPr lang="en-US" baseline="0" dirty="0" smtClean="0"/>
              <a:t> into introducing another technique to solve this problem.</a:t>
            </a:r>
            <a:endParaRPr lang="en-US" dirty="0"/>
          </a:p>
        </p:txBody>
      </p:sp>
      <p:sp>
        <p:nvSpPr>
          <p:cNvPr id="4" name="Slide Number Placeholder 3"/>
          <p:cNvSpPr>
            <a:spLocks noGrp="1"/>
          </p:cNvSpPr>
          <p:nvPr>
            <p:ph type="sldNum" sz="quarter" idx="10"/>
          </p:nvPr>
        </p:nvSpPr>
        <p:spPr/>
        <p:txBody>
          <a:bodyPr/>
          <a:lstStyle/>
          <a:p>
            <a:pPr>
              <a:defRPr/>
            </a:pPr>
            <a:fld id="{E90072C7-2EA2-4F84-9330-F96776FBF706}" type="slidenum">
              <a:rPr lang="en-US" smtClean="0"/>
              <a:pPr>
                <a:defRPr/>
              </a:pPr>
              <a:t>5</a:t>
            </a:fld>
            <a:endParaRPr lang="en-US" dirty="0"/>
          </a:p>
        </p:txBody>
      </p:sp>
    </p:spTree>
    <p:extLst>
      <p:ext uri="{BB962C8B-B14F-4D97-AF65-F5344CB8AC3E}">
        <p14:creationId xmlns:p14="http://schemas.microsoft.com/office/powerpoint/2010/main" val="20585941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Slide Image Placeholder 1"/>
          <p:cNvSpPr>
            <a:spLocks noGrp="1" noRot="1" noChangeAspect="1"/>
          </p:cNvSpPr>
          <p:nvPr>
            <p:ph type="sldImg"/>
          </p:nvPr>
        </p:nvSpPr>
        <p:spPr bwMode="auto">
          <a:noFill/>
          <a:ln>
            <a:solidFill>
              <a:srgbClr val="000000"/>
            </a:solidFill>
            <a:miter lim="800000"/>
            <a:headEnd/>
            <a:tailEnd/>
          </a:ln>
        </p:spPr>
      </p:sp>
      <p:sp>
        <p:nvSpPr>
          <p:cNvPr id="32770"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r>
              <a:rPr lang="en-US" dirty="0" smtClean="0"/>
              <a:t>Directly</a:t>
            </a:r>
            <a:r>
              <a:rPr lang="en-US" baseline="0" dirty="0" smtClean="0"/>
              <a:t> exciting acceptor during FRET can differentiate between low fret and blinking/</a:t>
            </a:r>
            <a:r>
              <a:rPr lang="en-US" baseline="0" dirty="0" err="1" smtClean="0"/>
              <a:t>photobleaching</a:t>
            </a:r>
            <a:r>
              <a:rPr lang="en-US" baseline="0" dirty="0" smtClean="0"/>
              <a:t>.</a:t>
            </a:r>
            <a:endParaRPr lang="en-US" dirty="0" smtClean="0"/>
          </a:p>
        </p:txBody>
      </p:sp>
      <p:sp>
        <p:nvSpPr>
          <p:cNvPr id="32771"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606CA674-46C0-4CC1-AA1E-D9DBF1CB0FE5}" type="slidenum">
              <a:rPr lang="en-US">
                <a:ea typeface="ＭＳ Ｐゴシック" pitchFamily="-123" charset="-128"/>
                <a:cs typeface="ＭＳ Ｐゴシック" pitchFamily="-123" charset="-128"/>
              </a:rPr>
              <a:pPr fontAlgn="base">
                <a:spcBef>
                  <a:spcPct val="0"/>
                </a:spcBef>
                <a:spcAft>
                  <a:spcPct val="0"/>
                </a:spcAft>
              </a:pPr>
              <a:t>6</a:t>
            </a:fld>
            <a:endParaRPr lang="en-US" dirty="0">
              <a:ea typeface="ＭＳ Ｐゴシック" pitchFamily="-123" charset="-128"/>
              <a:cs typeface="ＭＳ Ｐゴシック" pitchFamily="-123" charset="-128"/>
            </a:endParaRPr>
          </a:p>
        </p:txBody>
      </p:sp>
    </p:spTree>
    <p:extLst>
      <p:ext uri="{BB962C8B-B14F-4D97-AF65-F5344CB8AC3E}">
        <p14:creationId xmlns:p14="http://schemas.microsoft.com/office/powerpoint/2010/main" val="19191450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p:cNvSpPr>
          <p:nvPr>
            <p:ph type="sldImg"/>
          </p:nvPr>
        </p:nvSpPr>
        <p:spPr bwMode="auto">
          <a:noFill/>
          <a:ln>
            <a:solidFill>
              <a:srgbClr val="000000"/>
            </a:solidFill>
            <a:miter lim="800000"/>
            <a:headEnd/>
            <a:tailEnd/>
          </a:ln>
        </p:spPr>
      </p:sp>
      <p:sp>
        <p:nvSpPr>
          <p:cNvPr id="28674" name="Notes Placeholder 2"/>
          <p:cNvSpPr>
            <a:spLocks noGrp="1"/>
          </p:cNvSpPr>
          <p:nvPr>
            <p:ph type="body" idx="1"/>
          </p:nvPr>
        </p:nvSpPr>
        <p:spPr bwMode="auto">
          <a:noFill/>
        </p:spPr>
        <p:txBody>
          <a:bodyPr wrap="square" numCol="1" anchor="t" anchorCtr="0" compatLnSpc="1">
            <a:prstTxWarp prst="textNoShape">
              <a:avLst/>
            </a:prstTxWarp>
          </a:bodyPr>
          <a:lstStyle/>
          <a:p>
            <a:r>
              <a:rPr lang="en-US" sz="1200" dirty="0" smtClean="0"/>
              <a:t>A green and red laser, donor and acceptor lights respectively, are emitted through shutters. The shutters alternate the light, and the resulting alternating light spectrum enters the objective. The light spectrum enters a slit and is emitted through dichroic mirrors that split the red and green spectrum of light into the CCD camera. An image of the bead intensity is displayed on the computer screen.  By this technique, the two dyes in the sample are excited directly and we are able to determine the physical state of the hairpin DNA by analyzing the image on the computer.</a:t>
            </a:r>
            <a:endParaRPr lang="en-US" sz="1200" dirty="0"/>
          </a:p>
        </p:txBody>
      </p:sp>
      <p:sp>
        <p:nvSpPr>
          <p:cNvPr id="28675"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7397B16B-0F7A-455B-A0E7-67DB529C2734}" type="slidenum">
              <a:rPr lang="en-US">
                <a:ea typeface="ＭＳ Ｐゴシック" pitchFamily="-123" charset="-128"/>
                <a:cs typeface="ＭＳ Ｐゴシック" pitchFamily="-123" charset="-128"/>
              </a:rPr>
              <a:pPr fontAlgn="base">
                <a:spcBef>
                  <a:spcPct val="0"/>
                </a:spcBef>
                <a:spcAft>
                  <a:spcPct val="0"/>
                </a:spcAft>
              </a:pPr>
              <a:t>7</a:t>
            </a:fld>
            <a:endParaRPr lang="en-US" dirty="0">
              <a:ea typeface="ＭＳ Ｐゴシック" pitchFamily="-123" charset="-128"/>
              <a:cs typeface="ＭＳ Ｐゴシック" pitchFamily="-123" charset="-128"/>
            </a:endParaRPr>
          </a:p>
        </p:txBody>
      </p:sp>
    </p:spTree>
    <p:extLst>
      <p:ext uri="{BB962C8B-B14F-4D97-AF65-F5344CB8AC3E}">
        <p14:creationId xmlns:p14="http://schemas.microsoft.com/office/powerpoint/2010/main" val="37160501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Placeholder 2"/>
          <p:cNvSpPr>
            <a:spLocks noGrp="1" noRot="1" noChangeAspect="1"/>
          </p:cNvSpPr>
          <p:nvPr>
            <p:ph type="sldImg"/>
          </p:nvPr>
        </p:nvSpPr>
        <p:spPr bwMode="auto">
          <a:noFill/>
          <a:ln>
            <a:solidFill>
              <a:srgbClr val="000000"/>
            </a:solidFill>
            <a:miter lim="800000"/>
            <a:headEnd/>
            <a:tailEnd/>
          </a:ln>
        </p:spPr>
      </p:sp>
      <p:sp>
        <p:nvSpPr>
          <p:cNvPr id="34819" name="Placeholder 3"/>
          <p:cNvSpPr>
            <a:spLocks noGrp="1"/>
          </p:cNvSpPr>
          <p:nvPr>
            <p:ph type="body" idx="1"/>
          </p:nvPr>
        </p:nvSpPr>
        <p:spPr bwMode="auto">
          <a:noFill/>
        </p:spPr>
        <p:txBody>
          <a:bodyPr wrap="square"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25151768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Placeholder 2"/>
          <p:cNvSpPr>
            <a:spLocks noGrp="1" noRot="1" noChangeAspect="1"/>
          </p:cNvSpPr>
          <p:nvPr>
            <p:ph type="sldImg"/>
          </p:nvPr>
        </p:nvSpPr>
        <p:spPr bwMode="auto">
          <a:noFill/>
          <a:ln>
            <a:solidFill>
              <a:srgbClr val="000000"/>
            </a:solidFill>
            <a:miter lim="800000"/>
            <a:headEnd/>
            <a:tailEnd/>
          </a:ln>
        </p:spPr>
      </p:sp>
      <p:sp>
        <p:nvSpPr>
          <p:cNvPr id="35843" name="Placeholder 3"/>
          <p:cNvSpPr>
            <a:spLocks noGrp="1"/>
          </p:cNvSpPr>
          <p:nvPr>
            <p:ph type="body" idx="1"/>
          </p:nvPr>
        </p:nvSpPr>
        <p:spPr bwMode="auto">
          <a:noFill/>
        </p:spPr>
        <p:txBody>
          <a:bodyPr wrap="square"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595028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3FEE53B1-EFDF-4A6C-8F50-1A4F4AD08F6A}" type="datetimeFigureOut">
              <a:rPr lang="en-US"/>
              <a:pPr>
                <a:defRPr/>
              </a:pPr>
              <a:t>5/9/2014</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11ABB414-748A-4F3F-A3C4-C17DE545EA9F}" type="slidenum">
              <a:rPr lang="en-US"/>
              <a:pPr>
                <a:defRPr/>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95900712-1F27-46D3-9597-237D08E4ACD8}" type="datetimeFigureOut">
              <a:rPr lang="en-US"/>
              <a:pPr>
                <a:defRPr/>
              </a:pPr>
              <a:t>5/9/2014</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5D15CDAF-76B1-471E-8EDD-7BED3F28C145}" type="slidenum">
              <a:rPr lang="en-US"/>
              <a:pPr>
                <a:defRPr/>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384389BA-4627-48A4-BD82-DE69D50A585E}" type="datetimeFigureOut">
              <a:rPr lang="en-US"/>
              <a:pPr>
                <a:defRPr/>
              </a:pPr>
              <a:t>5/9/2014</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6B750609-A798-4279-A277-36F032BDF14C}" type="slidenum">
              <a:rPr lang="en-US"/>
              <a:pPr>
                <a:defRPr/>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58A2ACAC-3951-4A0C-A21A-76B2131E9223}" type="datetimeFigureOut">
              <a:rPr lang="en-US"/>
              <a:pPr>
                <a:defRPr/>
              </a:pPr>
              <a:t>5/9/2014</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6DECB904-9FE6-49C2-8B2C-FC5DC3CF1ECE}" type="slidenum">
              <a:rPr lang="en-US"/>
              <a:pPr>
                <a:defRPr/>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F35B884E-7C5C-4358-AAF1-0A4FF95188DD}" type="datetimeFigureOut">
              <a:rPr lang="en-US"/>
              <a:pPr>
                <a:defRPr/>
              </a:pPr>
              <a:t>5/9/2014</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B6607EEE-6207-4437-A3BE-CB3A6C9EEFA3}" type="slidenum">
              <a:rPr lang="en-US"/>
              <a:pPr>
                <a:defRPr/>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3E3F933F-F9DA-4B49-BDCE-D5BC2D0D1EBF}" type="datetimeFigureOut">
              <a:rPr lang="en-US"/>
              <a:pPr>
                <a:defRPr/>
              </a:pPr>
              <a:t>5/9/2014</a:t>
            </a:fld>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DE86302F-B090-48FF-8156-B262F312FFDD}" type="slidenum">
              <a:rPr lang="en-US"/>
              <a:pPr>
                <a:defRPr/>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69CFA553-B80A-44BC-9919-E959E33C05E3}" type="datetimeFigureOut">
              <a:rPr lang="en-US"/>
              <a:pPr>
                <a:defRPr/>
              </a:pPr>
              <a:t>5/9/2014</a:t>
            </a:fld>
            <a:endParaRPr lang="en-US" dirty="0"/>
          </a:p>
        </p:txBody>
      </p:sp>
      <p:sp>
        <p:nvSpPr>
          <p:cNvPr id="8" name="Footer Placeholder 4"/>
          <p:cNvSpPr>
            <a:spLocks noGrp="1"/>
          </p:cNvSpPr>
          <p:nvPr>
            <p:ph type="ftr" sz="quarter" idx="11"/>
          </p:nvPr>
        </p:nvSpPr>
        <p:spPr/>
        <p:txBody>
          <a:bodyPr/>
          <a:lstStyle>
            <a:lvl1pPr>
              <a:defRPr/>
            </a:lvl1pPr>
          </a:lstStyle>
          <a:p>
            <a:pPr>
              <a:defRPr/>
            </a:pPr>
            <a:endParaRPr lang="en-US" dirty="0"/>
          </a:p>
        </p:txBody>
      </p:sp>
      <p:sp>
        <p:nvSpPr>
          <p:cNvPr id="9" name="Slide Number Placeholder 5"/>
          <p:cNvSpPr>
            <a:spLocks noGrp="1"/>
          </p:cNvSpPr>
          <p:nvPr>
            <p:ph type="sldNum" sz="quarter" idx="12"/>
          </p:nvPr>
        </p:nvSpPr>
        <p:spPr/>
        <p:txBody>
          <a:bodyPr/>
          <a:lstStyle>
            <a:lvl1pPr>
              <a:defRPr/>
            </a:lvl1pPr>
          </a:lstStyle>
          <a:p>
            <a:pPr>
              <a:defRPr/>
            </a:pPr>
            <a:fld id="{6FD19AA2-2F56-415B-BE39-3C5A149570A1}" type="slidenum">
              <a:rPr lang="en-US"/>
              <a:pPr>
                <a:defRPr/>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87FA5967-1802-4223-83F9-37CDBEBED241}" type="datetimeFigureOut">
              <a:rPr lang="en-US"/>
              <a:pPr>
                <a:defRPr/>
              </a:pPr>
              <a:t>5/9/2014</a:t>
            </a:fld>
            <a:endParaRPr lang="en-US" dirty="0"/>
          </a:p>
        </p:txBody>
      </p:sp>
      <p:sp>
        <p:nvSpPr>
          <p:cNvPr id="4" name="Footer Placeholder 4"/>
          <p:cNvSpPr>
            <a:spLocks noGrp="1"/>
          </p:cNvSpPr>
          <p:nvPr>
            <p:ph type="ftr" sz="quarter" idx="11"/>
          </p:nvPr>
        </p:nvSpPr>
        <p:spPr/>
        <p:txBody>
          <a:bodyPr/>
          <a:lstStyle>
            <a:lvl1pPr>
              <a:defRPr/>
            </a:lvl1pPr>
          </a:lstStyle>
          <a:p>
            <a:pPr>
              <a:defRPr/>
            </a:pPr>
            <a:endParaRPr lang="en-US" dirty="0"/>
          </a:p>
        </p:txBody>
      </p:sp>
      <p:sp>
        <p:nvSpPr>
          <p:cNvPr id="5" name="Slide Number Placeholder 5"/>
          <p:cNvSpPr>
            <a:spLocks noGrp="1"/>
          </p:cNvSpPr>
          <p:nvPr>
            <p:ph type="sldNum" sz="quarter" idx="12"/>
          </p:nvPr>
        </p:nvSpPr>
        <p:spPr/>
        <p:txBody>
          <a:bodyPr/>
          <a:lstStyle>
            <a:lvl1pPr>
              <a:defRPr/>
            </a:lvl1pPr>
          </a:lstStyle>
          <a:p>
            <a:pPr>
              <a:defRPr/>
            </a:pPr>
            <a:fld id="{28DA81F8-3E61-474C-9191-EA65843E3505}" type="slidenum">
              <a:rPr lang="en-US"/>
              <a:pPr>
                <a:defRPr/>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DE998536-5D15-4BE5-B9C1-7165A0940BC8}" type="datetimeFigureOut">
              <a:rPr lang="en-US"/>
              <a:pPr>
                <a:defRPr/>
              </a:pPr>
              <a:t>5/9/2014</a:t>
            </a:fld>
            <a:endParaRPr lang="en-US" dirty="0"/>
          </a:p>
        </p:txBody>
      </p:sp>
      <p:sp>
        <p:nvSpPr>
          <p:cNvPr id="3" name="Footer Placeholder 4"/>
          <p:cNvSpPr>
            <a:spLocks noGrp="1"/>
          </p:cNvSpPr>
          <p:nvPr>
            <p:ph type="ftr" sz="quarter" idx="11"/>
          </p:nvPr>
        </p:nvSpPr>
        <p:spPr/>
        <p:txBody>
          <a:bodyPr/>
          <a:lstStyle>
            <a:lvl1pPr>
              <a:defRPr/>
            </a:lvl1pPr>
          </a:lstStyle>
          <a:p>
            <a:pPr>
              <a:defRPr/>
            </a:pPr>
            <a:endParaRPr lang="en-US" dirty="0"/>
          </a:p>
        </p:txBody>
      </p:sp>
      <p:sp>
        <p:nvSpPr>
          <p:cNvPr id="4" name="Slide Number Placeholder 5"/>
          <p:cNvSpPr>
            <a:spLocks noGrp="1"/>
          </p:cNvSpPr>
          <p:nvPr>
            <p:ph type="sldNum" sz="quarter" idx="12"/>
          </p:nvPr>
        </p:nvSpPr>
        <p:spPr/>
        <p:txBody>
          <a:bodyPr/>
          <a:lstStyle>
            <a:lvl1pPr>
              <a:defRPr/>
            </a:lvl1pPr>
          </a:lstStyle>
          <a:p>
            <a:pPr>
              <a:defRPr/>
            </a:pPr>
            <a:fld id="{122A91FB-4A39-4131-9EF2-793058750E82}" type="slidenum">
              <a:rPr lang="en-US"/>
              <a:pPr>
                <a:defRPr/>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354AD234-EADB-4AA2-B577-BDDBF02C791D}" type="datetimeFigureOut">
              <a:rPr lang="en-US"/>
              <a:pPr>
                <a:defRPr/>
              </a:pPr>
              <a:t>5/9/2014</a:t>
            </a:fld>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21A5CCAB-18F8-4335-97B8-B91E54562BE0}" type="slidenum">
              <a:rPr lang="en-US"/>
              <a:pPr>
                <a:defRPr/>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B782BB91-D3A4-42A8-B49D-897262AFABDE}" type="datetimeFigureOut">
              <a:rPr lang="en-US"/>
              <a:pPr>
                <a:defRPr/>
              </a:pPr>
              <a:t>5/9/2014</a:t>
            </a:fld>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1A7136E5-B1F6-4A7F-BBE4-D9DE2290D8E7}" type="slidenum">
              <a:rPr lang="en-US"/>
              <a:pPr>
                <a:defRPr/>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ea typeface="+mn-ea"/>
                <a:cs typeface="+mn-cs"/>
              </a:defRPr>
            </a:lvl1pPr>
          </a:lstStyle>
          <a:p>
            <a:pPr>
              <a:defRPr/>
            </a:pPr>
            <a:fld id="{D9B13345-4125-4343-8937-903B5F7375A0}" type="datetimeFigureOut">
              <a:rPr lang="en-US"/>
              <a:pPr>
                <a:defRPr/>
              </a:pPr>
              <a:t>5/9/2014</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cs typeface="+mn-cs"/>
              </a:defRPr>
            </a:lvl1pPr>
          </a:lstStyle>
          <a:p>
            <a:pPr>
              <a:defRPr/>
            </a:pP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ea typeface="+mn-ea"/>
                <a:cs typeface="+mn-cs"/>
              </a:defRPr>
            </a:lvl1pPr>
          </a:lstStyle>
          <a:p>
            <a:pPr>
              <a:defRPr/>
            </a:pPr>
            <a:fld id="{6529839A-43A1-4D99-9657-A617314831A4}"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659" r:id="rId1"/>
    <p:sldLayoutId id="2147483658" r:id="rId2"/>
    <p:sldLayoutId id="2147483657" r:id="rId3"/>
    <p:sldLayoutId id="2147483656" r:id="rId4"/>
    <p:sldLayoutId id="2147483655" r:id="rId5"/>
    <p:sldLayoutId id="2147483654" r:id="rId6"/>
    <p:sldLayoutId id="2147483653" r:id="rId7"/>
    <p:sldLayoutId id="2147483652" r:id="rId8"/>
    <p:sldLayoutId id="2147483651" r:id="rId9"/>
    <p:sldLayoutId id="2147483650" r:id="rId10"/>
    <p:sldLayoutId id="2147483649" r:id="rId11"/>
  </p:sldLayoutIdLst>
  <p:txStyles>
    <p:titleStyle>
      <a:lvl1pPr algn="ctr" rtl="0" fontAlgn="base">
        <a:spcBef>
          <a:spcPct val="0"/>
        </a:spcBef>
        <a:spcAft>
          <a:spcPct val="0"/>
        </a:spcAft>
        <a:defRPr sz="4400" kern="1200">
          <a:solidFill>
            <a:schemeClr val="tx1"/>
          </a:solidFill>
          <a:latin typeface="+mj-lt"/>
          <a:ea typeface="ＭＳ Ｐゴシック" pitchFamily="-123" charset="-128"/>
          <a:cs typeface="ＭＳ Ｐゴシック" pitchFamily="-123" charset="-128"/>
        </a:defRPr>
      </a:lvl1pPr>
      <a:lvl2pPr algn="ctr" rtl="0" fontAlgn="base">
        <a:spcBef>
          <a:spcPct val="0"/>
        </a:spcBef>
        <a:spcAft>
          <a:spcPct val="0"/>
        </a:spcAft>
        <a:defRPr sz="4400">
          <a:solidFill>
            <a:schemeClr val="tx1"/>
          </a:solidFill>
          <a:latin typeface="Calibri" pitchFamily="-123" charset="0"/>
          <a:ea typeface="ＭＳ Ｐゴシック" pitchFamily="-123" charset="-128"/>
          <a:cs typeface="ＭＳ Ｐゴシック" pitchFamily="-123" charset="-128"/>
        </a:defRPr>
      </a:lvl2pPr>
      <a:lvl3pPr algn="ctr" rtl="0" fontAlgn="base">
        <a:spcBef>
          <a:spcPct val="0"/>
        </a:spcBef>
        <a:spcAft>
          <a:spcPct val="0"/>
        </a:spcAft>
        <a:defRPr sz="4400">
          <a:solidFill>
            <a:schemeClr val="tx1"/>
          </a:solidFill>
          <a:latin typeface="Calibri" pitchFamily="-123" charset="0"/>
          <a:ea typeface="ＭＳ Ｐゴシック" pitchFamily="-123" charset="-128"/>
          <a:cs typeface="ＭＳ Ｐゴシック" pitchFamily="-123" charset="-128"/>
        </a:defRPr>
      </a:lvl3pPr>
      <a:lvl4pPr algn="ctr" rtl="0" fontAlgn="base">
        <a:spcBef>
          <a:spcPct val="0"/>
        </a:spcBef>
        <a:spcAft>
          <a:spcPct val="0"/>
        </a:spcAft>
        <a:defRPr sz="4400">
          <a:solidFill>
            <a:schemeClr val="tx1"/>
          </a:solidFill>
          <a:latin typeface="Calibri" pitchFamily="-123" charset="0"/>
          <a:ea typeface="ＭＳ Ｐゴシック" pitchFamily="-123" charset="-128"/>
          <a:cs typeface="ＭＳ Ｐゴシック" pitchFamily="-123" charset="-128"/>
        </a:defRPr>
      </a:lvl4pPr>
      <a:lvl5pPr algn="ctr" rtl="0" fontAlgn="base">
        <a:spcBef>
          <a:spcPct val="0"/>
        </a:spcBef>
        <a:spcAft>
          <a:spcPct val="0"/>
        </a:spcAft>
        <a:defRPr sz="4400">
          <a:solidFill>
            <a:schemeClr val="tx1"/>
          </a:solidFill>
          <a:latin typeface="Calibri" pitchFamily="-123" charset="0"/>
          <a:ea typeface="ＭＳ Ｐゴシック" pitchFamily="-123" charset="-128"/>
          <a:cs typeface="ＭＳ Ｐゴシック" pitchFamily="-123" charset="-128"/>
        </a:defRPr>
      </a:lvl5pPr>
      <a:lvl6pPr marL="457200" algn="ctr" rtl="0" fontAlgn="base">
        <a:spcBef>
          <a:spcPct val="0"/>
        </a:spcBef>
        <a:spcAft>
          <a:spcPct val="0"/>
        </a:spcAft>
        <a:defRPr sz="4400">
          <a:solidFill>
            <a:schemeClr val="tx1"/>
          </a:solidFill>
          <a:latin typeface="Calibri" pitchFamily="-123" charset="0"/>
          <a:ea typeface="ＭＳ Ｐゴシック" pitchFamily="-123" charset="-128"/>
          <a:cs typeface="ＭＳ Ｐゴシック" pitchFamily="-123" charset="-128"/>
        </a:defRPr>
      </a:lvl6pPr>
      <a:lvl7pPr marL="914400" algn="ctr" rtl="0" fontAlgn="base">
        <a:spcBef>
          <a:spcPct val="0"/>
        </a:spcBef>
        <a:spcAft>
          <a:spcPct val="0"/>
        </a:spcAft>
        <a:defRPr sz="4400">
          <a:solidFill>
            <a:schemeClr val="tx1"/>
          </a:solidFill>
          <a:latin typeface="Calibri" pitchFamily="-123" charset="0"/>
          <a:ea typeface="ＭＳ Ｐゴシック" pitchFamily="-123" charset="-128"/>
          <a:cs typeface="ＭＳ Ｐゴシック" pitchFamily="-123" charset="-128"/>
        </a:defRPr>
      </a:lvl7pPr>
      <a:lvl8pPr marL="1371600" algn="ctr" rtl="0" fontAlgn="base">
        <a:spcBef>
          <a:spcPct val="0"/>
        </a:spcBef>
        <a:spcAft>
          <a:spcPct val="0"/>
        </a:spcAft>
        <a:defRPr sz="4400">
          <a:solidFill>
            <a:schemeClr val="tx1"/>
          </a:solidFill>
          <a:latin typeface="Calibri" pitchFamily="-123" charset="0"/>
          <a:ea typeface="ＭＳ Ｐゴシック" pitchFamily="-123" charset="-128"/>
          <a:cs typeface="ＭＳ Ｐゴシック" pitchFamily="-123" charset="-128"/>
        </a:defRPr>
      </a:lvl8pPr>
      <a:lvl9pPr marL="1828800" algn="ctr" rtl="0" fontAlgn="base">
        <a:spcBef>
          <a:spcPct val="0"/>
        </a:spcBef>
        <a:spcAft>
          <a:spcPct val="0"/>
        </a:spcAft>
        <a:defRPr sz="4400">
          <a:solidFill>
            <a:schemeClr val="tx1"/>
          </a:solidFill>
          <a:latin typeface="Calibri" pitchFamily="-123" charset="0"/>
          <a:ea typeface="ＭＳ Ｐゴシック" pitchFamily="-123" charset="-128"/>
          <a:cs typeface="ＭＳ Ｐゴシック" pitchFamily="-123" charset="-128"/>
        </a:defRPr>
      </a:lvl9pPr>
    </p:titleStyle>
    <p:bodyStyle>
      <a:lvl1pPr marL="342900" indent="-342900" algn="l" rtl="0" fontAlgn="base">
        <a:spcBef>
          <a:spcPct val="20000"/>
        </a:spcBef>
        <a:spcAft>
          <a:spcPct val="0"/>
        </a:spcAft>
        <a:buFont typeface="Arial" pitchFamily="-123" charset="0"/>
        <a:buChar char="•"/>
        <a:defRPr sz="3200" kern="1200">
          <a:solidFill>
            <a:schemeClr val="tx1"/>
          </a:solidFill>
          <a:latin typeface="+mn-lt"/>
          <a:ea typeface="ＭＳ Ｐゴシック" pitchFamily="-123" charset="-128"/>
          <a:cs typeface="ＭＳ Ｐゴシック" pitchFamily="-123" charset="-128"/>
        </a:defRPr>
      </a:lvl1pPr>
      <a:lvl2pPr marL="742950" indent="-285750" algn="l" rtl="0" fontAlgn="base">
        <a:spcBef>
          <a:spcPct val="20000"/>
        </a:spcBef>
        <a:spcAft>
          <a:spcPct val="0"/>
        </a:spcAft>
        <a:buFont typeface="Arial" pitchFamily="-123" charset="0"/>
        <a:buChar char="–"/>
        <a:defRPr sz="2800" kern="1200">
          <a:solidFill>
            <a:schemeClr val="tx1"/>
          </a:solidFill>
          <a:latin typeface="+mn-lt"/>
          <a:ea typeface="ＭＳ Ｐゴシック" pitchFamily="-123" charset="-128"/>
          <a:cs typeface="+mn-cs"/>
        </a:defRPr>
      </a:lvl2pPr>
      <a:lvl3pPr marL="1143000" indent="-228600" algn="l" rtl="0" fontAlgn="base">
        <a:spcBef>
          <a:spcPct val="20000"/>
        </a:spcBef>
        <a:spcAft>
          <a:spcPct val="0"/>
        </a:spcAft>
        <a:buFont typeface="Arial" pitchFamily="-123" charset="0"/>
        <a:buChar char="•"/>
        <a:defRPr sz="2400" kern="1200">
          <a:solidFill>
            <a:schemeClr val="tx1"/>
          </a:solidFill>
          <a:latin typeface="+mn-lt"/>
          <a:ea typeface="ＭＳ Ｐゴシック" pitchFamily="-123" charset="-128"/>
          <a:cs typeface="+mn-cs"/>
        </a:defRPr>
      </a:lvl3pPr>
      <a:lvl4pPr marL="1600200" indent="-228600" algn="l" rtl="0" fontAlgn="base">
        <a:spcBef>
          <a:spcPct val="20000"/>
        </a:spcBef>
        <a:spcAft>
          <a:spcPct val="0"/>
        </a:spcAft>
        <a:buFont typeface="Arial" pitchFamily="-123" charset="0"/>
        <a:buChar char="–"/>
        <a:defRPr sz="2000" kern="1200">
          <a:solidFill>
            <a:schemeClr val="tx1"/>
          </a:solidFill>
          <a:latin typeface="+mn-lt"/>
          <a:ea typeface="ＭＳ Ｐゴシック" pitchFamily="-123" charset="-128"/>
          <a:cs typeface="+mn-cs"/>
        </a:defRPr>
      </a:lvl4pPr>
      <a:lvl5pPr marL="2057400" indent="-228600" algn="l" rtl="0" fontAlgn="base">
        <a:spcBef>
          <a:spcPct val="20000"/>
        </a:spcBef>
        <a:spcAft>
          <a:spcPct val="0"/>
        </a:spcAft>
        <a:buFont typeface="Arial" pitchFamily="-123" charset="0"/>
        <a:buChar char="»"/>
        <a:defRPr sz="2000" kern="1200">
          <a:solidFill>
            <a:schemeClr val="tx1"/>
          </a:solidFill>
          <a:latin typeface="+mn-lt"/>
          <a:ea typeface="ＭＳ Ｐゴシック" pitchFamily="-123" charset="-128"/>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tiff"/><Relationship Id="rId4" Type="http://schemas.openxmlformats.org/officeDocument/2006/relationships/image" Target="../media/image2.tiff"/></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0.jpeg"/><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548680"/>
            <a:ext cx="7772400" cy="2376264"/>
          </a:xfrm>
        </p:spPr>
        <p:txBody>
          <a:bodyPr rtlCol="0">
            <a:noAutofit/>
          </a:bodyPr>
          <a:lstStyle/>
          <a:p>
            <a:pPr fontAlgn="auto">
              <a:spcAft>
                <a:spcPts val="0"/>
              </a:spcAft>
              <a:defRPr/>
            </a:pPr>
            <a:r>
              <a:rPr lang="en-US" b="1" dirty="0">
                <a:ea typeface="+mj-ea"/>
                <a:cs typeface="+mj-cs"/>
              </a:rPr>
              <a:t>Alternating-laser Excitation (ALEX) Implemented </a:t>
            </a:r>
            <a:r>
              <a:rPr lang="en-US" b="1" dirty="0" smtClean="0">
                <a:ea typeface="+mj-ea"/>
                <a:cs typeface="+mj-cs"/>
              </a:rPr>
              <a:t>In Single-molecule Studies</a:t>
            </a:r>
            <a:endParaRPr lang="en-US" dirty="0">
              <a:ea typeface="+mj-ea"/>
              <a:cs typeface="+mj-cs"/>
            </a:endParaRPr>
          </a:p>
        </p:txBody>
      </p:sp>
      <p:sp>
        <p:nvSpPr>
          <p:cNvPr id="3" name="Subtitle 2"/>
          <p:cNvSpPr>
            <a:spLocks noGrp="1"/>
          </p:cNvSpPr>
          <p:nvPr>
            <p:ph type="subTitle" idx="1"/>
          </p:nvPr>
        </p:nvSpPr>
        <p:spPr>
          <a:xfrm>
            <a:off x="899592" y="3252936"/>
            <a:ext cx="7632847" cy="3200400"/>
          </a:xfrm>
        </p:spPr>
        <p:txBody>
          <a:bodyPr rtlCol="0">
            <a:noAutofit/>
          </a:bodyPr>
          <a:lstStyle/>
          <a:p>
            <a:pPr fontAlgn="auto">
              <a:spcAft>
                <a:spcPts val="0"/>
              </a:spcAft>
              <a:buFont typeface="Arial" pitchFamily="34" charset="0"/>
              <a:buNone/>
              <a:defRPr/>
            </a:pPr>
            <a:r>
              <a:rPr lang="en-US" sz="2800" b="1" dirty="0" smtClean="0">
                <a:solidFill>
                  <a:schemeClr val="tx1"/>
                </a:solidFill>
                <a:ea typeface="+mn-ea"/>
                <a:cs typeface="+mn-cs"/>
              </a:rPr>
              <a:t>Corey Short</a:t>
            </a:r>
          </a:p>
          <a:p>
            <a:pPr fontAlgn="auto">
              <a:spcAft>
                <a:spcPts val="0"/>
              </a:spcAft>
              <a:buFont typeface="Arial" pitchFamily="34" charset="0"/>
              <a:buNone/>
              <a:defRPr/>
            </a:pPr>
            <a:r>
              <a:rPr lang="en-US" sz="2800" b="1" dirty="0" smtClean="0">
                <a:solidFill>
                  <a:schemeClr val="tx1"/>
                </a:solidFill>
                <a:ea typeface="+mn-ea"/>
                <a:cs typeface="+mn-cs"/>
              </a:rPr>
              <a:t>Monterey Peninsula College</a:t>
            </a:r>
          </a:p>
          <a:p>
            <a:pPr fontAlgn="auto">
              <a:spcAft>
                <a:spcPts val="0"/>
              </a:spcAft>
              <a:buFont typeface="Arial" pitchFamily="34" charset="0"/>
              <a:buNone/>
              <a:defRPr/>
            </a:pPr>
            <a:r>
              <a:rPr lang="en-US" sz="2800" b="1" dirty="0" smtClean="0">
                <a:solidFill>
                  <a:schemeClr val="tx1"/>
                </a:solidFill>
                <a:ea typeface="+mn-ea"/>
                <a:cs typeface="+mn-cs"/>
              </a:rPr>
              <a:t>ACCESS Summer Research Institute 2012</a:t>
            </a:r>
          </a:p>
          <a:p>
            <a:pPr fontAlgn="auto">
              <a:spcAft>
                <a:spcPts val="0"/>
              </a:spcAft>
              <a:buFont typeface="Arial" pitchFamily="34" charset="0"/>
              <a:buNone/>
              <a:defRPr/>
            </a:pPr>
            <a:r>
              <a:rPr lang="en-US" sz="2800" b="1" dirty="0" smtClean="0">
                <a:solidFill>
                  <a:schemeClr val="tx1"/>
                </a:solidFill>
                <a:ea typeface="+mn-ea"/>
                <a:cs typeface="+mn-cs"/>
              </a:rPr>
              <a:t>Professor Michael Stone</a:t>
            </a:r>
          </a:p>
          <a:p>
            <a:pPr fontAlgn="auto">
              <a:spcAft>
                <a:spcPts val="0"/>
              </a:spcAft>
              <a:buFont typeface="Arial" pitchFamily="34" charset="0"/>
              <a:buNone/>
              <a:defRPr/>
            </a:pPr>
            <a:r>
              <a:rPr lang="en-US" sz="2800" b="1" dirty="0" smtClean="0">
                <a:solidFill>
                  <a:schemeClr val="tx1"/>
                </a:solidFill>
                <a:ea typeface="+mn-ea"/>
                <a:cs typeface="+mn-cs"/>
              </a:rPr>
              <a:t>University of California Santa Cruz</a:t>
            </a:r>
          </a:p>
          <a:p>
            <a:pPr fontAlgn="auto">
              <a:spcAft>
                <a:spcPts val="0"/>
              </a:spcAft>
              <a:buFont typeface="Arial" pitchFamily="34" charset="0"/>
              <a:buNone/>
              <a:defRPr/>
            </a:pPr>
            <a:r>
              <a:rPr lang="en-US" sz="2800" b="1" dirty="0" smtClean="0">
                <a:solidFill>
                  <a:schemeClr val="tx1"/>
                </a:solidFill>
                <a:ea typeface="+mn-ea"/>
                <a:cs typeface="+mn-cs"/>
              </a:rPr>
              <a:t>Department of Chemistry &amp; Biochemistry</a:t>
            </a:r>
            <a:endParaRPr lang="en-US" sz="2800" b="1" dirty="0">
              <a:solidFill>
                <a:schemeClr val="tx1"/>
              </a:solidFill>
              <a:ea typeface="+mn-ea"/>
              <a:cs typeface="+mn-cs"/>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Shutter Control Diagram</a:t>
            </a:r>
            <a:endParaRPr lang="en-US" b="1" dirty="0"/>
          </a:p>
        </p:txBody>
      </p:sp>
      <p:cxnSp>
        <p:nvCxnSpPr>
          <p:cNvPr id="19" name="Straight Connector 18"/>
          <p:cNvCxnSpPr>
            <a:stCxn id="16" idx="3"/>
            <a:endCxn id="17" idx="1"/>
          </p:cNvCxnSpPr>
          <p:nvPr/>
        </p:nvCxnSpPr>
        <p:spPr>
          <a:xfrm>
            <a:off x="3297858" y="2348880"/>
            <a:ext cx="189361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5724128" y="3068960"/>
            <a:ext cx="14300" cy="18722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7092280" y="3068960"/>
            <a:ext cx="14300" cy="1872208"/>
          </a:xfrm>
          <a:prstGeom prst="line">
            <a:avLst/>
          </a:prstGeom>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3319264" y="1844824"/>
            <a:ext cx="1863011" cy="400110"/>
          </a:xfrm>
          <a:prstGeom prst="rect">
            <a:avLst/>
          </a:prstGeom>
          <a:noFill/>
        </p:spPr>
        <p:txBody>
          <a:bodyPr wrap="square" rtlCol="0">
            <a:spAutoFit/>
          </a:bodyPr>
          <a:lstStyle/>
          <a:p>
            <a:r>
              <a:rPr lang="en-US" sz="2000" dirty="0" smtClean="0"/>
              <a:t>Frame transfer</a:t>
            </a:r>
            <a:endParaRPr lang="en-US" sz="2000" dirty="0"/>
          </a:p>
        </p:txBody>
      </p:sp>
      <p:sp>
        <p:nvSpPr>
          <p:cNvPr id="47" name="TextBox 46"/>
          <p:cNvSpPr txBox="1"/>
          <p:nvPr/>
        </p:nvSpPr>
        <p:spPr>
          <a:xfrm>
            <a:off x="3404389" y="3789040"/>
            <a:ext cx="2247731" cy="400110"/>
          </a:xfrm>
          <a:prstGeom prst="rect">
            <a:avLst/>
          </a:prstGeom>
          <a:noFill/>
        </p:spPr>
        <p:txBody>
          <a:bodyPr wrap="none" rtlCol="0">
            <a:spAutoFit/>
          </a:bodyPr>
          <a:lstStyle/>
          <a:p>
            <a:r>
              <a:rPr lang="en-US" sz="2000" dirty="0" smtClean="0"/>
              <a:t>Line to red shutter</a:t>
            </a:r>
            <a:endParaRPr lang="en-US" sz="2000" dirty="0"/>
          </a:p>
        </p:txBody>
      </p:sp>
      <p:sp>
        <p:nvSpPr>
          <p:cNvPr id="48" name="TextBox 47"/>
          <p:cNvSpPr txBox="1"/>
          <p:nvPr/>
        </p:nvSpPr>
        <p:spPr>
          <a:xfrm>
            <a:off x="7247708" y="3789040"/>
            <a:ext cx="1680268" cy="984885"/>
          </a:xfrm>
          <a:prstGeom prst="rect">
            <a:avLst/>
          </a:prstGeom>
          <a:noFill/>
        </p:spPr>
        <p:txBody>
          <a:bodyPr wrap="none" rtlCol="0">
            <a:spAutoFit/>
          </a:bodyPr>
          <a:lstStyle/>
          <a:p>
            <a:r>
              <a:rPr lang="en-US" sz="2000" dirty="0" smtClean="0"/>
              <a:t>Line to green</a:t>
            </a:r>
          </a:p>
          <a:p>
            <a:r>
              <a:rPr lang="en-US" sz="2000" dirty="0" smtClean="0"/>
              <a:t>shutter</a:t>
            </a:r>
          </a:p>
          <a:p>
            <a:endParaRPr lang="en-US" dirty="0"/>
          </a:p>
        </p:txBody>
      </p:sp>
      <p:sp>
        <p:nvSpPr>
          <p:cNvPr id="49" name="Oval 48"/>
          <p:cNvSpPr/>
          <p:nvPr/>
        </p:nvSpPr>
        <p:spPr>
          <a:xfrm>
            <a:off x="2987824" y="2276872"/>
            <a:ext cx="288032" cy="144016"/>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Content Placeholder 15" descr="CCD.jpg"/>
          <p:cNvPicPr>
            <a:picLocks noGrp="1" noChangeAspect="1"/>
          </p:cNvPicPr>
          <p:nvPr>
            <p:ph idx="1"/>
          </p:nvPr>
        </p:nvPicPr>
        <p:blipFill>
          <a:blip r:embed="rId3" cstate="print"/>
          <a:stretch>
            <a:fillRect/>
          </a:stretch>
        </p:blipFill>
        <p:spPr>
          <a:xfrm>
            <a:off x="827584" y="1628800"/>
            <a:ext cx="2470274" cy="1440160"/>
          </a:xfrm>
        </p:spPr>
      </p:pic>
      <p:sp>
        <p:nvSpPr>
          <p:cNvPr id="53" name="Oval 52"/>
          <p:cNvSpPr/>
          <p:nvPr/>
        </p:nvSpPr>
        <p:spPr>
          <a:xfrm rot="5400000">
            <a:off x="5580112" y="2780928"/>
            <a:ext cx="288032" cy="144016"/>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rot="5400000">
            <a:off x="6948264" y="2780928"/>
            <a:ext cx="288032" cy="144016"/>
          </a:xfrm>
          <a:prstGeom prst="ellips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descr="red.jpg"/>
          <p:cNvPicPr>
            <a:picLocks noChangeAspect="1"/>
          </p:cNvPicPr>
          <p:nvPr/>
        </p:nvPicPr>
        <p:blipFill>
          <a:blip r:embed="rId4" cstate="print"/>
          <a:stretch>
            <a:fillRect/>
          </a:stretch>
        </p:blipFill>
        <p:spPr>
          <a:xfrm>
            <a:off x="5119464" y="4941168"/>
            <a:ext cx="1180728" cy="1065935"/>
          </a:xfrm>
          <a:prstGeom prst="rect">
            <a:avLst/>
          </a:prstGeom>
        </p:spPr>
      </p:pic>
      <p:pic>
        <p:nvPicPr>
          <p:cNvPr id="34" name="Picture 33" descr="green.jpg"/>
          <p:cNvPicPr>
            <a:picLocks noChangeAspect="1"/>
          </p:cNvPicPr>
          <p:nvPr/>
        </p:nvPicPr>
        <p:blipFill>
          <a:blip r:embed="rId5" cstate="print"/>
          <a:stretch>
            <a:fillRect/>
          </a:stretch>
        </p:blipFill>
        <p:spPr>
          <a:xfrm>
            <a:off x="6703640" y="4941168"/>
            <a:ext cx="1180728" cy="1065935"/>
          </a:xfrm>
          <a:prstGeom prst="rect">
            <a:avLst/>
          </a:prstGeom>
        </p:spPr>
      </p:pic>
      <p:pic>
        <p:nvPicPr>
          <p:cNvPr id="17" name="Picture 16" descr="DAQ.jpg"/>
          <p:cNvPicPr>
            <a:picLocks noChangeAspect="1"/>
          </p:cNvPicPr>
          <p:nvPr/>
        </p:nvPicPr>
        <p:blipFill>
          <a:blip r:embed="rId6" cstate="print"/>
          <a:stretch>
            <a:fillRect/>
          </a:stretch>
        </p:blipFill>
        <p:spPr>
          <a:xfrm>
            <a:off x="5191472" y="1628800"/>
            <a:ext cx="2470274" cy="1440160"/>
          </a:xfrm>
          <a:prstGeom prst="rect">
            <a:avLst/>
          </a:prstGeom>
        </p:spPr>
      </p:pic>
      <p:sp>
        <p:nvSpPr>
          <p:cNvPr id="55" name="Flowchart: Connector 54"/>
          <p:cNvSpPr/>
          <p:nvPr/>
        </p:nvSpPr>
        <p:spPr>
          <a:xfrm>
            <a:off x="5508104" y="6165304"/>
            <a:ext cx="457200" cy="457200"/>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56" name="Flowchart: Connector 55"/>
          <p:cNvSpPr/>
          <p:nvPr/>
        </p:nvSpPr>
        <p:spPr>
          <a:xfrm>
            <a:off x="7020272" y="6165304"/>
            <a:ext cx="457200" cy="457200"/>
          </a:xfrm>
          <a:prstGeom prst="flowChartConnector">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43"/>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36"/>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47"/>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39"/>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48"/>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63" presetClass="path" presetSubtype="0" fill="hold" grpId="0" nodeType="clickEffect">
                                  <p:stCondLst>
                                    <p:cond delay="0"/>
                                  </p:stCondLst>
                                  <p:childTnLst>
                                    <p:animMotion origin="layout" path="M 4.16667E-6 0.00023 L 0.25 0.00023 " pathEditMode="relative" rAng="0" ptsTypes="AA">
                                      <p:cBhvr>
                                        <p:cTn id="25" dur="500" fill="hold"/>
                                        <p:tgtEl>
                                          <p:spTgt spid="49"/>
                                        </p:tgtEl>
                                        <p:attrNameLst>
                                          <p:attrName>ppt_x</p:attrName>
                                          <p:attrName>ppt_y</p:attrName>
                                        </p:attrNameLst>
                                      </p:cBhvr>
                                      <p:rCtr x="125" y="0"/>
                                    </p:animMotion>
                                  </p:childTnLst>
                                </p:cTn>
                              </p:par>
                            </p:childTnLst>
                          </p:cTn>
                        </p:par>
                        <p:par>
                          <p:cTn id="26" fill="hold">
                            <p:stCondLst>
                              <p:cond delay="500"/>
                            </p:stCondLst>
                            <p:childTnLst>
                              <p:par>
                                <p:cTn id="27" presetID="42" presetClass="path" presetSubtype="0" accel="50000" decel="50000" fill="hold" grpId="0" nodeType="afterEffect">
                                  <p:stCondLst>
                                    <p:cond delay="0"/>
                                  </p:stCondLst>
                                  <p:childTnLst>
                                    <p:animMotion origin="layout" path="M 0 0  L 0 0.33333  E" pathEditMode="relative" ptsTypes="">
                                      <p:cBhvr>
                                        <p:cTn id="28" dur="500" fill="hold"/>
                                        <p:tgtEl>
                                          <p:spTgt spid="53"/>
                                        </p:tgtEl>
                                        <p:attrNameLst>
                                          <p:attrName>ppt_x</p:attrName>
                                          <p:attrName>ppt_y</p:attrName>
                                        </p:attrNameLst>
                                      </p:cBhvr>
                                    </p:animMotion>
                                  </p:childTnLst>
                                </p:cTn>
                              </p:par>
                            </p:childTnLst>
                          </p:cTn>
                        </p:par>
                        <p:par>
                          <p:cTn id="29" fill="hold">
                            <p:stCondLst>
                              <p:cond delay="1000"/>
                            </p:stCondLst>
                            <p:childTnLst>
                              <p:par>
                                <p:cTn id="30" presetID="1" presetClass="entr" presetSubtype="0" fill="hold" grpId="0" nodeType="afterEffect">
                                  <p:stCondLst>
                                    <p:cond delay="0"/>
                                  </p:stCondLst>
                                  <p:childTnLst>
                                    <p:set>
                                      <p:cBhvr>
                                        <p:cTn id="31" dur="1" fill="hold">
                                          <p:stCondLst>
                                            <p:cond delay="0"/>
                                          </p:stCondLst>
                                        </p:cTn>
                                        <p:tgtEl>
                                          <p:spTgt spid="55"/>
                                        </p:tgtEl>
                                        <p:attrNameLst>
                                          <p:attrName>style.visibility</p:attrName>
                                        </p:attrNameLst>
                                      </p:cBhvr>
                                      <p:to>
                                        <p:strVal val="visible"/>
                                      </p:to>
                                    </p:set>
                                  </p:childTnLst>
                                </p:cTn>
                              </p:par>
                            </p:childTnLst>
                          </p:cTn>
                        </p:par>
                        <p:par>
                          <p:cTn id="32" fill="hold">
                            <p:stCondLst>
                              <p:cond delay="1000"/>
                            </p:stCondLst>
                            <p:childTnLst>
                              <p:par>
                                <p:cTn id="33" presetID="63" presetClass="path" presetSubtype="0" accel="50000" decel="50000" fill="hold" grpId="1" nodeType="afterEffect">
                                  <p:stCondLst>
                                    <p:cond delay="0"/>
                                  </p:stCondLst>
                                  <p:childTnLst>
                                    <p:animMotion origin="layout" path="M 0 0  L 0.25 0  E" pathEditMode="relative" ptsTypes="">
                                      <p:cBhvr>
                                        <p:cTn id="34" dur="500" fill="hold"/>
                                        <p:tgtEl>
                                          <p:spTgt spid="49"/>
                                        </p:tgtEl>
                                        <p:attrNameLst>
                                          <p:attrName>ppt_x</p:attrName>
                                          <p:attrName>ppt_y</p:attrName>
                                        </p:attrNameLst>
                                      </p:cBhvr>
                                    </p:animMotion>
                                  </p:childTnLst>
                                </p:cTn>
                              </p:par>
                            </p:childTnLst>
                          </p:cTn>
                        </p:par>
                        <p:par>
                          <p:cTn id="35" fill="hold">
                            <p:stCondLst>
                              <p:cond delay="1500"/>
                            </p:stCondLst>
                            <p:childTnLst>
                              <p:par>
                                <p:cTn id="36" presetID="42" presetClass="path" presetSubtype="0" accel="50000" decel="50000" fill="hold" grpId="0" nodeType="afterEffect">
                                  <p:stCondLst>
                                    <p:cond delay="0"/>
                                  </p:stCondLst>
                                  <p:childTnLst>
                                    <p:animMotion origin="layout" path="M 0 0  L 0 0.33333  E" pathEditMode="relative" ptsTypes="">
                                      <p:cBhvr>
                                        <p:cTn id="37" dur="500" fill="hold"/>
                                        <p:tgtEl>
                                          <p:spTgt spid="54"/>
                                        </p:tgtEl>
                                        <p:attrNameLst>
                                          <p:attrName>ppt_x</p:attrName>
                                          <p:attrName>ppt_y</p:attrName>
                                        </p:attrNameLst>
                                      </p:cBhvr>
                                    </p:animMotion>
                                  </p:childTnLst>
                                </p:cTn>
                              </p:par>
                            </p:childTnLst>
                          </p:cTn>
                        </p:par>
                        <p:par>
                          <p:cTn id="38" fill="hold">
                            <p:stCondLst>
                              <p:cond delay="2000"/>
                            </p:stCondLst>
                            <p:childTnLst>
                              <p:par>
                                <p:cTn id="39" presetID="1" presetClass="entr" presetSubtype="0" fill="hold" grpId="0" nodeType="afterEffect">
                                  <p:stCondLst>
                                    <p:cond delay="0"/>
                                  </p:stCondLst>
                                  <p:childTnLst>
                                    <p:set>
                                      <p:cBhvr>
                                        <p:cTn id="40" dur="1" fill="hold">
                                          <p:stCondLst>
                                            <p:cond delay="0"/>
                                          </p:stCondLst>
                                        </p:cTn>
                                        <p:tgtEl>
                                          <p:spTgt spid="56"/>
                                        </p:tgtEl>
                                        <p:attrNameLst>
                                          <p:attrName>style.visibility</p:attrName>
                                        </p:attrNameLst>
                                      </p:cBhvr>
                                      <p:to>
                                        <p:strVal val="visible"/>
                                      </p:to>
                                    </p:set>
                                  </p:childTnLst>
                                </p:cTn>
                              </p:par>
                              <p:par>
                                <p:cTn id="41" presetID="1" presetClass="exit" presetSubtype="0" fill="hold" grpId="1" nodeType="withEffect">
                                  <p:stCondLst>
                                    <p:cond delay="0"/>
                                  </p:stCondLst>
                                  <p:childTnLst>
                                    <p:set>
                                      <p:cBhvr>
                                        <p:cTn id="42" dur="1" fill="hold">
                                          <p:stCondLst>
                                            <p:cond delay="0"/>
                                          </p:stCondLst>
                                        </p:cTn>
                                        <p:tgtEl>
                                          <p:spTgt spid="55"/>
                                        </p:tgtEl>
                                        <p:attrNameLst>
                                          <p:attrName>style.visibility</p:attrName>
                                        </p:attrNameLst>
                                      </p:cBhvr>
                                      <p:to>
                                        <p:strVal val="hidden"/>
                                      </p:to>
                                    </p:set>
                                  </p:childTnLst>
                                </p:cTn>
                              </p:par>
                            </p:childTnLst>
                          </p:cTn>
                        </p:par>
                        <p:par>
                          <p:cTn id="43" fill="hold">
                            <p:stCondLst>
                              <p:cond delay="2000"/>
                            </p:stCondLst>
                            <p:childTnLst>
                              <p:par>
                                <p:cTn id="44" presetID="63" presetClass="path" presetSubtype="0" accel="50000" decel="50000" fill="hold" grpId="2" nodeType="afterEffect">
                                  <p:stCondLst>
                                    <p:cond delay="0"/>
                                  </p:stCondLst>
                                  <p:childTnLst>
                                    <p:animMotion origin="layout" path="M 0 0  L 0.25 0  E" pathEditMode="relative" ptsTypes="">
                                      <p:cBhvr>
                                        <p:cTn id="45" dur="500" fill="hold"/>
                                        <p:tgtEl>
                                          <p:spTgt spid="49"/>
                                        </p:tgtEl>
                                        <p:attrNameLst>
                                          <p:attrName>ppt_x</p:attrName>
                                          <p:attrName>ppt_y</p:attrName>
                                        </p:attrNameLst>
                                      </p:cBhvr>
                                    </p:animMotion>
                                  </p:childTnLst>
                                </p:cTn>
                              </p:par>
                            </p:childTnLst>
                          </p:cTn>
                        </p:par>
                        <p:par>
                          <p:cTn id="46" fill="hold">
                            <p:stCondLst>
                              <p:cond delay="2500"/>
                            </p:stCondLst>
                            <p:childTnLst>
                              <p:par>
                                <p:cTn id="47" presetID="42" presetClass="path" presetSubtype="0" accel="50000" decel="50000" fill="hold" grpId="1" nodeType="afterEffect">
                                  <p:stCondLst>
                                    <p:cond delay="0"/>
                                  </p:stCondLst>
                                  <p:childTnLst>
                                    <p:animMotion origin="layout" path="M 0 0  L 0 0.33333  E" pathEditMode="relative" ptsTypes="">
                                      <p:cBhvr>
                                        <p:cTn id="48" dur="500" fill="hold"/>
                                        <p:tgtEl>
                                          <p:spTgt spid="53"/>
                                        </p:tgtEl>
                                        <p:attrNameLst>
                                          <p:attrName>ppt_x</p:attrName>
                                          <p:attrName>ppt_y</p:attrName>
                                        </p:attrNameLst>
                                      </p:cBhvr>
                                    </p:animMotion>
                                  </p:childTnLst>
                                </p:cTn>
                              </p:par>
                            </p:childTnLst>
                          </p:cTn>
                        </p:par>
                        <p:par>
                          <p:cTn id="49" fill="hold">
                            <p:stCondLst>
                              <p:cond delay="3000"/>
                            </p:stCondLst>
                            <p:childTnLst>
                              <p:par>
                                <p:cTn id="50" presetID="1" presetClass="entr" presetSubtype="0" fill="hold" grpId="2" nodeType="afterEffect">
                                  <p:stCondLst>
                                    <p:cond delay="0"/>
                                  </p:stCondLst>
                                  <p:childTnLst>
                                    <p:set>
                                      <p:cBhvr>
                                        <p:cTn id="51" dur="1" fill="hold">
                                          <p:stCondLst>
                                            <p:cond delay="0"/>
                                          </p:stCondLst>
                                        </p:cTn>
                                        <p:tgtEl>
                                          <p:spTgt spid="55"/>
                                        </p:tgtEl>
                                        <p:attrNameLst>
                                          <p:attrName>style.visibility</p:attrName>
                                        </p:attrNameLst>
                                      </p:cBhvr>
                                      <p:to>
                                        <p:strVal val="visible"/>
                                      </p:to>
                                    </p:set>
                                  </p:childTnLst>
                                </p:cTn>
                              </p:par>
                              <p:par>
                                <p:cTn id="52" presetID="1" presetClass="exit" presetSubtype="0" fill="hold" grpId="1" nodeType="withEffect">
                                  <p:stCondLst>
                                    <p:cond delay="0"/>
                                  </p:stCondLst>
                                  <p:childTnLst>
                                    <p:set>
                                      <p:cBhvr>
                                        <p:cTn id="53" dur="1" fill="hold">
                                          <p:stCondLst>
                                            <p:cond delay="0"/>
                                          </p:stCondLst>
                                        </p:cTn>
                                        <p:tgtEl>
                                          <p:spTgt spid="56"/>
                                        </p:tgtEl>
                                        <p:attrNameLst>
                                          <p:attrName>style.visibility</p:attrName>
                                        </p:attrNameLst>
                                      </p:cBhvr>
                                      <p:to>
                                        <p:strVal val="hidden"/>
                                      </p:to>
                                    </p:set>
                                  </p:childTnLst>
                                </p:cTn>
                              </p:par>
                            </p:childTnLst>
                          </p:cTn>
                        </p:par>
                        <p:par>
                          <p:cTn id="54" fill="hold">
                            <p:stCondLst>
                              <p:cond delay="3000"/>
                            </p:stCondLst>
                            <p:childTnLst>
                              <p:par>
                                <p:cTn id="55" presetID="63" presetClass="path" presetSubtype="0" accel="50000" decel="50000" fill="hold" grpId="3" nodeType="afterEffect">
                                  <p:stCondLst>
                                    <p:cond delay="0"/>
                                  </p:stCondLst>
                                  <p:childTnLst>
                                    <p:animMotion origin="layout" path="M 0 0  L 0.25 0  E" pathEditMode="relative" ptsTypes="">
                                      <p:cBhvr>
                                        <p:cTn id="56" dur="500" fill="hold"/>
                                        <p:tgtEl>
                                          <p:spTgt spid="49"/>
                                        </p:tgtEl>
                                        <p:attrNameLst>
                                          <p:attrName>ppt_x</p:attrName>
                                          <p:attrName>ppt_y</p:attrName>
                                        </p:attrNameLst>
                                      </p:cBhvr>
                                    </p:animMotion>
                                  </p:childTnLst>
                                </p:cTn>
                              </p:par>
                            </p:childTnLst>
                          </p:cTn>
                        </p:par>
                        <p:par>
                          <p:cTn id="57" fill="hold">
                            <p:stCondLst>
                              <p:cond delay="3500"/>
                            </p:stCondLst>
                            <p:childTnLst>
                              <p:par>
                                <p:cTn id="58" presetID="42" presetClass="path" presetSubtype="0" accel="50000" decel="50000" fill="hold" grpId="1" nodeType="afterEffect">
                                  <p:stCondLst>
                                    <p:cond delay="0"/>
                                  </p:stCondLst>
                                  <p:childTnLst>
                                    <p:animMotion origin="layout" path="M 0 0  L 0 0.33333  E" pathEditMode="relative" ptsTypes="">
                                      <p:cBhvr>
                                        <p:cTn id="59" dur="500" fill="hold"/>
                                        <p:tgtEl>
                                          <p:spTgt spid="54"/>
                                        </p:tgtEl>
                                        <p:attrNameLst>
                                          <p:attrName>ppt_x</p:attrName>
                                          <p:attrName>ppt_y</p:attrName>
                                        </p:attrNameLst>
                                      </p:cBhvr>
                                    </p:animMotion>
                                  </p:childTnLst>
                                </p:cTn>
                              </p:par>
                            </p:childTnLst>
                          </p:cTn>
                        </p:par>
                        <p:par>
                          <p:cTn id="60" fill="hold">
                            <p:stCondLst>
                              <p:cond delay="4000"/>
                            </p:stCondLst>
                            <p:childTnLst>
                              <p:par>
                                <p:cTn id="61" presetID="1" presetClass="entr" presetSubtype="0" fill="hold" grpId="2" nodeType="afterEffect">
                                  <p:stCondLst>
                                    <p:cond delay="0"/>
                                  </p:stCondLst>
                                  <p:childTnLst>
                                    <p:set>
                                      <p:cBhvr>
                                        <p:cTn id="62" dur="1" fill="hold">
                                          <p:stCondLst>
                                            <p:cond delay="0"/>
                                          </p:stCondLst>
                                        </p:cTn>
                                        <p:tgtEl>
                                          <p:spTgt spid="56"/>
                                        </p:tgtEl>
                                        <p:attrNameLst>
                                          <p:attrName>style.visibility</p:attrName>
                                        </p:attrNameLst>
                                      </p:cBhvr>
                                      <p:to>
                                        <p:strVal val="visible"/>
                                      </p:to>
                                    </p:set>
                                  </p:childTnLst>
                                </p:cTn>
                              </p:par>
                              <p:par>
                                <p:cTn id="63" presetID="1" presetClass="exit" presetSubtype="0" fill="hold" grpId="3" nodeType="withEffect">
                                  <p:stCondLst>
                                    <p:cond delay="0"/>
                                  </p:stCondLst>
                                  <p:childTnLst>
                                    <p:set>
                                      <p:cBhvr>
                                        <p:cTn id="64" dur="1" fill="hold">
                                          <p:stCondLst>
                                            <p:cond delay="0"/>
                                          </p:stCondLst>
                                        </p:cTn>
                                        <p:tgtEl>
                                          <p:spTgt spid="55"/>
                                        </p:tgtEl>
                                        <p:attrNameLst>
                                          <p:attrName>style.visibility</p:attrName>
                                        </p:attrNameLst>
                                      </p:cBhvr>
                                      <p:to>
                                        <p:strVal val="hidden"/>
                                      </p:to>
                                    </p:set>
                                  </p:childTnLst>
                                </p:cTn>
                              </p:par>
                            </p:childTnLst>
                          </p:cTn>
                        </p:par>
                        <p:par>
                          <p:cTn id="65" fill="hold">
                            <p:stCondLst>
                              <p:cond delay="4000"/>
                            </p:stCondLst>
                            <p:childTnLst>
                              <p:par>
                                <p:cTn id="66" presetID="63" presetClass="path" presetSubtype="0" accel="50000" decel="50000" fill="hold" grpId="4" nodeType="afterEffect">
                                  <p:stCondLst>
                                    <p:cond delay="0"/>
                                  </p:stCondLst>
                                  <p:childTnLst>
                                    <p:animMotion origin="layout" path="M 0 0  L 0.25 0  E" pathEditMode="relative" ptsTypes="">
                                      <p:cBhvr>
                                        <p:cTn id="67" dur="500" fill="hold"/>
                                        <p:tgtEl>
                                          <p:spTgt spid="49"/>
                                        </p:tgtEl>
                                        <p:attrNameLst>
                                          <p:attrName>ppt_x</p:attrName>
                                          <p:attrName>ppt_y</p:attrName>
                                        </p:attrNameLst>
                                      </p:cBhvr>
                                    </p:animMotion>
                                  </p:childTnLst>
                                </p:cTn>
                              </p:par>
                            </p:childTnLst>
                          </p:cTn>
                        </p:par>
                        <p:par>
                          <p:cTn id="68" fill="hold">
                            <p:stCondLst>
                              <p:cond delay="4500"/>
                            </p:stCondLst>
                            <p:childTnLst>
                              <p:par>
                                <p:cTn id="69" presetID="42" presetClass="path" presetSubtype="0" accel="50000" decel="50000" fill="hold" grpId="2" nodeType="afterEffect">
                                  <p:stCondLst>
                                    <p:cond delay="0"/>
                                  </p:stCondLst>
                                  <p:childTnLst>
                                    <p:animMotion origin="layout" path="M 0 0  L 0 0.33333  E" pathEditMode="relative" ptsTypes="">
                                      <p:cBhvr>
                                        <p:cTn id="70" dur="500" fill="hold"/>
                                        <p:tgtEl>
                                          <p:spTgt spid="53"/>
                                        </p:tgtEl>
                                        <p:attrNameLst>
                                          <p:attrName>ppt_x</p:attrName>
                                          <p:attrName>ppt_y</p:attrName>
                                        </p:attrNameLst>
                                      </p:cBhvr>
                                    </p:animMotion>
                                  </p:childTnLst>
                                </p:cTn>
                              </p:par>
                            </p:childTnLst>
                          </p:cTn>
                        </p:par>
                        <p:par>
                          <p:cTn id="71" fill="hold">
                            <p:stCondLst>
                              <p:cond delay="5000"/>
                            </p:stCondLst>
                            <p:childTnLst>
                              <p:par>
                                <p:cTn id="72" presetID="1" presetClass="entr" presetSubtype="0" fill="hold" grpId="4" nodeType="afterEffect">
                                  <p:stCondLst>
                                    <p:cond delay="0"/>
                                  </p:stCondLst>
                                  <p:childTnLst>
                                    <p:set>
                                      <p:cBhvr>
                                        <p:cTn id="73" dur="1" fill="hold">
                                          <p:stCondLst>
                                            <p:cond delay="0"/>
                                          </p:stCondLst>
                                        </p:cTn>
                                        <p:tgtEl>
                                          <p:spTgt spid="55"/>
                                        </p:tgtEl>
                                        <p:attrNameLst>
                                          <p:attrName>style.visibility</p:attrName>
                                        </p:attrNameLst>
                                      </p:cBhvr>
                                      <p:to>
                                        <p:strVal val="visible"/>
                                      </p:to>
                                    </p:set>
                                  </p:childTnLst>
                                </p:cTn>
                              </p:par>
                              <p:par>
                                <p:cTn id="74" presetID="1" presetClass="exit" presetSubtype="0" fill="hold" grpId="3" nodeType="withEffect">
                                  <p:stCondLst>
                                    <p:cond delay="0"/>
                                  </p:stCondLst>
                                  <p:childTnLst>
                                    <p:set>
                                      <p:cBhvr>
                                        <p:cTn id="75" dur="1" fill="hold">
                                          <p:stCondLst>
                                            <p:cond delay="0"/>
                                          </p:stCondLst>
                                        </p:cTn>
                                        <p:tgtEl>
                                          <p:spTgt spid="56"/>
                                        </p:tgtEl>
                                        <p:attrNameLst>
                                          <p:attrName>style.visibility</p:attrName>
                                        </p:attrNameLst>
                                      </p:cBhvr>
                                      <p:to>
                                        <p:strVal val="hidden"/>
                                      </p:to>
                                    </p:set>
                                  </p:childTnLst>
                                </p:cTn>
                              </p:par>
                            </p:childTnLst>
                          </p:cTn>
                        </p:par>
                        <p:par>
                          <p:cTn id="76" fill="hold">
                            <p:stCondLst>
                              <p:cond delay="5000"/>
                            </p:stCondLst>
                            <p:childTnLst>
                              <p:par>
                                <p:cTn id="77" presetID="63" presetClass="path" presetSubtype="0" accel="50000" decel="50000" fill="hold" grpId="5" nodeType="afterEffect">
                                  <p:stCondLst>
                                    <p:cond delay="0"/>
                                  </p:stCondLst>
                                  <p:childTnLst>
                                    <p:animMotion origin="layout" path="M 0 0  L 0.25 0  E" pathEditMode="relative" ptsTypes="">
                                      <p:cBhvr>
                                        <p:cTn id="78" dur="500" fill="hold"/>
                                        <p:tgtEl>
                                          <p:spTgt spid="49"/>
                                        </p:tgtEl>
                                        <p:attrNameLst>
                                          <p:attrName>ppt_x</p:attrName>
                                          <p:attrName>ppt_y</p:attrName>
                                        </p:attrNameLst>
                                      </p:cBhvr>
                                    </p:animMotion>
                                  </p:childTnLst>
                                </p:cTn>
                              </p:par>
                            </p:childTnLst>
                          </p:cTn>
                        </p:par>
                        <p:par>
                          <p:cTn id="79" fill="hold">
                            <p:stCondLst>
                              <p:cond delay="5500"/>
                            </p:stCondLst>
                            <p:childTnLst>
                              <p:par>
                                <p:cTn id="80" presetID="42" presetClass="path" presetSubtype="0" accel="50000" decel="50000" fill="hold" grpId="2" nodeType="afterEffect">
                                  <p:stCondLst>
                                    <p:cond delay="0"/>
                                  </p:stCondLst>
                                  <p:childTnLst>
                                    <p:animMotion origin="layout" path="M 0 0  L 0 0.33333  E" pathEditMode="relative" ptsTypes="">
                                      <p:cBhvr>
                                        <p:cTn id="81" dur="500" fill="hold"/>
                                        <p:tgtEl>
                                          <p:spTgt spid="54"/>
                                        </p:tgtEl>
                                        <p:attrNameLst>
                                          <p:attrName>ppt_x</p:attrName>
                                          <p:attrName>ppt_y</p:attrName>
                                        </p:attrNameLst>
                                      </p:cBhvr>
                                    </p:animMotion>
                                  </p:childTnLst>
                                </p:cTn>
                              </p:par>
                            </p:childTnLst>
                          </p:cTn>
                        </p:par>
                        <p:par>
                          <p:cTn id="82" fill="hold">
                            <p:stCondLst>
                              <p:cond delay="6000"/>
                            </p:stCondLst>
                            <p:childTnLst>
                              <p:par>
                                <p:cTn id="83" presetID="1" presetClass="entr" presetSubtype="0" fill="hold" grpId="4" nodeType="afterEffect">
                                  <p:stCondLst>
                                    <p:cond delay="0"/>
                                  </p:stCondLst>
                                  <p:childTnLst>
                                    <p:set>
                                      <p:cBhvr>
                                        <p:cTn id="84" dur="1" fill="hold">
                                          <p:stCondLst>
                                            <p:cond delay="0"/>
                                          </p:stCondLst>
                                        </p:cTn>
                                        <p:tgtEl>
                                          <p:spTgt spid="56"/>
                                        </p:tgtEl>
                                        <p:attrNameLst>
                                          <p:attrName>style.visibility</p:attrName>
                                        </p:attrNameLst>
                                      </p:cBhvr>
                                      <p:to>
                                        <p:strVal val="visible"/>
                                      </p:to>
                                    </p:set>
                                  </p:childTnLst>
                                </p:cTn>
                              </p:par>
                              <p:par>
                                <p:cTn id="85" presetID="1" presetClass="exit" presetSubtype="0" fill="hold" grpId="5" nodeType="withEffect">
                                  <p:stCondLst>
                                    <p:cond delay="0"/>
                                  </p:stCondLst>
                                  <p:childTnLst>
                                    <p:set>
                                      <p:cBhvr>
                                        <p:cTn id="86" dur="1" fill="hold">
                                          <p:stCondLst>
                                            <p:cond delay="0"/>
                                          </p:stCondLst>
                                        </p:cTn>
                                        <p:tgtEl>
                                          <p:spTgt spid="55"/>
                                        </p:tgtEl>
                                        <p:attrNameLst>
                                          <p:attrName>style.visibility</p:attrName>
                                        </p:attrNameLst>
                                      </p:cBhvr>
                                      <p:to>
                                        <p:strVal val="hidden"/>
                                      </p:to>
                                    </p:set>
                                  </p:childTnLst>
                                </p:cTn>
                              </p:par>
                            </p:childTnLst>
                          </p:cTn>
                        </p:par>
                        <p:par>
                          <p:cTn id="87" fill="hold">
                            <p:stCondLst>
                              <p:cond delay="6000"/>
                            </p:stCondLst>
                            <p:childTnLst>
                              <p:par>
                                <p:cTn id="88" presetID="63" presetClass="path" presetSubtype="0" accel="50000" decel="50000" fill="hold" grpId="6" nodeType="afterEffect">
                                  <p:stCondLst>
                                    <p:cond delay="0"/>
                                  </p:stCondLst>
                                  <p:childTnLst>
                                    <p:animMotion origin="layout" path="M 0 0  L 0.25 0  E" pathEditMode="relative" ptsTypes="">
                                      <p:cBhvr>
                                        <p:cTn id="89" dur="500" fill="hold"/>
                                        <p:tgtEl>
                                          <p:spTgt spid="49"/>
                                        </p:tgtEl>
                                        <p:attrNameLst>
                                          <p:attrName>ppt_x</p:attrName>
                                          <p:attrName>ppt_y</p:attrName>
                                        </p:attrNameLst>
                                      </p:cBhvr>
                                    </p:animMotion>
                                  </p:childTnLst>
                                </p:cTn>
                              </p:par>
                            </p:childTnLst>
                          </p:cTn>
                        </p:par>
                        <p:par>
                          <p:cTn id="90" fill="hold">
                            <p:stCondLst>
                              <p:cond delay="6500"/>
                            </p:stCondLst>
                            <p:childTnLst>
                              <p:par>
                                <p:cTn id="91" presetID="42" presetClass="path" presetSubtype="0" accel="50000" decel="50000" fill="hold" grpId="3" nodeType="afterEffect">
                                  <p:stCondLst>
                                    <p:cond delay="0"/>
                                  </p:stCondLst>
                                  <p:childTnLst>
                                    <p:animMotion origin="layout" path="M 0 0  L 0 0.33333  E" pathEditMode="relative" ptsTypes="">
                                      <p:cBhvr>
                                        <p:cTn id="92" dur="500" fill="hold"/>
                                        <p:tgtEl>
                                          <p:spTgt spid="53"/>
                                        </p:tgtEl>
                                        <p:attrNameLst>
                                          <p:attrName>ppt_x</p:attrName>
                                          <p:attrName>ppt_y</p:attrName>
                                        </p:attrNameLst>
                                      </p:cBhvr>
                                    </p:animMotion>
                                  </p:childTnLst>
                                </p:cTn>
                              </p:par>
                            </p:childTnLst>
                          </p:cTn>
                        </p:par>
                        <p:par>
                          <p:cTn id="93" fill="hold">
                            <p:stCondLst>
                              <p:cond delay="7000"/>
                            </p:stCondLst>
                            <p:childTnLst>
                              <p:par>
                                <p:cTn id="94" presetID="1" presetClass="entr" presetSubtype="0" fill="hold" grpId="6" nodeType="afterEffect">
                                  <p:stCondLst>
                                    <p:cond delay="0"/>
                                  </p:stCondLst>
                                  <p:childTnLst>
                                    <p:set>
                                      <p:cBhvr>
                                        <p:cTn id="95" dur="1" fill="hold">
                                          <p:stCondLst>
                                            <p:cond delay="0"/>
                                          </p:stCondLst>
                                        </p:cTn>
                                        <p:tgtEl>
                                          <p:spTgt spid="55"/>
                                        </p:tgtEl>
                                        <p:attrNameLst>
                                          <p:attrName>style.visibility</p:attrName>
                                        </p:attrNameLst>
                                      </p:cBhvr>
                                      <p:to>
                                        <p:strVal val="visible"/>
                                      </p:to>
                                    </p:set>
                                  </p:childTnLst>
                                </p:cTn>
                              </p:par>
                              <p:par>
                                <p:cTn id="96" presetID="1" presetClass="exit" presetSubtype="0" fill="hold" grpId="5" nodeType="withEffect">
                                  <p:stCondLst>
                                    <p:cond delay="0"/>
                                  </p:stCondLst>
                                  <p:childTnLst>
                                    <p:set>
                                      <p:cBhvr>
                                        <p:cTn id="97" dur="1" fill="hold">
                                          <p:stCondLst>
                                            <p:cond delay="0"/>
                                          </p:stCondLst>
                                        </p:cTn>
                                        <p:tgtEl>
                                          <p:spTgt spid="5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7" grpId="0"/>
      <p:bldP spid="48" grpId="0"/>
      <p:bldP spid="49" grpId="0" animBg="1"/>
      <p:bldP spid="49" grpId="1" animBg="1"/>
      <p:bldP spid="49" grpId="2" animBg="1"/>
      <p:bldP spid="49" grpId="3" animBg="1"/>
      <p:bldP spid="49" grpId="4" animBg="1"/>
      <p:bldP spid="49" grpId="5" animBg="1"/>
      <p:bldP spid="49" grpId="6" animBg="1"/>
      <p:bldP spid="53" grpId="0" animBg="1"/>
      <p:bldP spid="53" grpId="1" animBg="1"/>
      <p:bldP spid="53" grpId="2" animBg="1"/>
      <p:bldP spid="53" grpId="3" animBg="1"/>
      <p:bldP spid="54" grpId="0" animBg="1"/>
      <p:bldP spid="54" grpId="1" animBg="1"/>
      <p:bldP spid="54" grpId="2" animBg="1"/>
      <p:bldP spid="55" grpId="0" animBg="1"/>
      <p:bldP spid="55" grpId="1" animBg="1"/>
      <p:bldP spid="55" grpId="2" animBg="1"/>
      <p:bldP spid="55" grpId="3" animBg="1"/>
      <p:bldP spid="55" grpId="4" animBg="1"/>
      <p:bldP spid="55" grpId="5" animBg="1"/>
      <p:bldP spid="55" grpId="6" animBg="1"/>
      <p:bldP spid="56" grpId="0" animBg="1"/>
      <p:bldP spid="56" grpId="1" animBg="1"/>
      <p:bldP spid="56" grpId="2" animBg="1"/>
      <p:bldP spid="56" grpId="3" animBg="1"/>
      <p:bldP spid="56" grpId="4" animBg="1"/>
      <p:bldP spid="56" grpId="5"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ALEX Block Diagram</a:t>
            </a:r>
            <a:endParaRPr lang="en-US" b="1" dirty="0"/>
          </a:p>
        </p:txBody>
      </p:sp>
      <p:pic>
        <p:nvPicPr>
          <p:cNvPr id="1026" name="Picture 2"/>
          <p:cNvPicPr>
            <a:picLocks noGrp="1" noChangeAspect="1" noChangeArrowheads="1"/>
          </p:cNvPicPr>
          <p:nvPr>
            <p:ph idx="1"/>
          </p:nvPr>
        </p:nvPicPr>
        <p:blipFill>
          <a:blip r:embed="rId3" cstate="print"/>
          <a:srcRect/>
          <a:stretch>
            <a:fillRect/>
          </a:stretch>
        </p:blipFill>
        <p:spPr bwMode="auto">
          <a:xfrm>
            <a:off x="35496" y="1916832"/>
            <a:ext cx="9008074" cy="2920252"/>
          </a:xfrm>
          <a:prstGeom prst="rect">
            <a:avLst/>
          </a:prstGeom>
          <a:noFill/>
          <a:ln w="9525">
            <a:noFill/>
            <a:miter lim="800000"/>
            <a:headEnd/>
            <a:tailEnd/>
          </a:ln>
        </p:spPr>
      </p:pic>
    </p:spTree>
    <p:extLst>
      <p:ext uri="{BB962C8B-B14F-4D97-AF65-F5344CB8AC3E}">
        <p14:creationId xmlns:p14="http://schemas.microsoft.com/office/powerpoint/2010/main" val="31204598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Alternating Shutters </a:t>
            </a:r>
            <a:r>
              <a:rPr lang="en-US" b="1" dirty="0"/>
              <a:t>V</a:t>
            </a:r>
            <a:r>
              <a:rPr lang="en-US" b="1" dirty="0" smtClean="0"/>
              <a:t>ideo</a:t>
            </a:r>
            <a:endParaRPr lang="en-US" b="1" dirty="0"/>
          </a:p>
        </p:txBody>
      </p:sp>
      <p:sp>
        <p:nvSpPr>
          <p:cNvPr id="5" name="Content Placeholder 4"/>
          <p:cNvSpPr>
            <a:spLocks noGrp="1"/>
          </p:cNvSpPr>
          <p:nvPr>
            <p:ph idx="1"/>
          </p:nvPr>
        </p:nvSpPr>
        <p:spPr/>
        <p:txBody>
          <a:bodyPr/>
          <a:lstStyle/>
          <a:p>
            <a:r>
              <a:rPr lang="en-US" dirty="0" smtClean="0"/>
              <a:t>Missing video of shutters working.</a:t>
            </a:r>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Hairpin DNA Data</a:t>
            </a:r>
            <a:endParaRPr lang="en-US" b="1" dirty="0"/>
          </a:p>
        </p:txBody>
      </p:sp>
      <p:pic>
        <p:nvPicPr>
          <p:cNvPr id="5" name="Content Placeholder 4"/>
          <p:cNvPicPr>
            <a:picLocks noGrp="1" noChangeAspect="1"/>
          </p:cNvPicPr>
          <p:nvPr>
            <p:ph idx="1"/>
          </p:nvPr>
        </p:nvPicPr>
        <p:blipFill>
          <a:blip r:embed="rId3" cstate="print"/>
          <a:stretch>
            <a:fillRect/>
          </a:stretch>
        </p:blipFill>
        <p:spPr>
          <a:xfrm>
            <a:off x="1125291" y="1196752"/>
            <a:ext cx="6903093" cy="5307047"/>
          </a:xfr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Results</a:t>
            </a:r>
            <a:endParaRPr lang="en-US" b="1" dirty="0"/>
          </a:p>
        </p:txBody>
      </p:sp>
      <p:sp>
        <p:nvSpPr>
          <p:cNvPr id="3" name="Content Placeholder 2"/>
          <p:cNvSpPr>
            <a:spLocks noGrp="1"/>
          </p:cNvSpPr>
          <p:nvPr>
            <p:ph idx="1"/>
          </p:nvPr>
        </p:nvSpPr>
        <p:spPr/>
        <p:txBody>
          <a:bodyPr/>
          <a:lstStyle/>
          <a:p>
            <a:r>
              <a:rPr lang="en-US" dirty="0" smtClean="0"/>
              <a:t>Alternating-laser excitation is a tool to differentiate if a dye has blinked or been </a:t>
            </a:r>
            <a:r>
              <a:rPr lang="en-US" dirty="0" err="1" smtClean="0"/>
              <a:t>photobleached</a:t>
            </a:r>
            <a:r>
              <a:rPr lang="en-US" dirty="0"/>
              <a:t> </a:t>
            </a:r>
            <a:r>
              <a:rPr lang="en-US" dirty="0" smtClean="0"/>
              <a:t>during low and zero FRET states.</a:t>
            </a:r>
            <a:endParaRPr lang="en-US" dirty="0"/>
          </a:p>
        </p:txBody>
      </p:sp>
      <p:sp>
        <p:nvSpPr>
          <p:cNvPr id="5" name="Title 1"/>
          <p:cNvSpPr txBox="1">
            <a:spLocks/>
          </p:cNvSpPr>
          <p:nvPr/>
        </p:nvSpPr>
        <p:spPr bwMode="auto">
          <a:xfrm>
            <a:off x="457200" y="3573016"/>
            <a:ext cx="8229600" cy="132782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4400" b="1" i="0" u="none" strike="noStrike" kern="1200" cap="none" spc="0" normalizeH="0" baseline="0" noProof="0" smtClean="0">
                <a:ln>
                  <a:noFill/>
                </a:ln>
                <a:solidFill>
                  <a:schemeClr val="tx1"/>
                </a:solidFill>
                <a:effectLst/>
                <a:uLnTx/>
                <a:uFillTx/>
                <a:latin typeface="+mj-lt"/>
                <a:ea typeface="ＭＳ Ｐゴシック" pitchFamily="-123" charset="-128"/>
                <a:cs typeface="ＭＳ Ｐゴシック" pitchFamily="-123" charset="-128"/>
              </a:rPr>
              <a:t>Future Direction</a:t>
            </a:r>
            <a:endParaRPr kumimoji="0" lang="en-US" sz="4400" b="1" i="0" u="none" strike="noStrike" kern="1200" cap="none" spc="0" normalizeH="0" baseline="0" noProof="0" dirty="0">
              <a:ln>
                <a:noFill/>
              </a:ln>
              <a:solidFill>
                <a:schemeClr val="tx1"/>
              </a:solidFill>
              <a:effectLst/>
              <a:uLnTx/>
              <a:uFillTx/>
              <a:latin typeface="+mj-lt"/>
              <a:ea typeface="ＭＳ Ｐゴシック" pitchFamily="-123" charset="-128"/>
              <a:cs typeface="ＭＳ Ｐゴシック" pitchFamily="-123" charset="-128"/>
            </a:endParaRPr>
          </a:p>
        </p:txBody>
      </p:sp>
      <p:sp>
        <p:nvSpPr>
          <p:cNvPr id="6" name="Content Placeholder 2"/>
          <p:cNvSpPr txBox="1">
            <a:spLocks/>
          </p:cNvSpPr>
          <p:nvPr/>
        </p:nvSpPr>
        <p:spPr bwMode="auto">
          <a:xfrm>
            <a:off x="457200" y="4898578"/>
            <a:ext cx="8229600" cy="125273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marR="0" lvl="0" indent="-342900" algn="l" defTabSz="914400" rtl="0" eaLnBrk="1" fontAlgn="base" latinLnBrk="0" hangingPunct="1">
              <a:lnSpc>
                <a:spcPct val="100000"/>
              </a:lnSpc>
              <a:spcBef>
                <a:spcPct val="20000"/>
              </a:spcBef>
              <a:spcAft>
                <a:spcPct val="0"/>
              </a:spcAft>
              <a:buClrTx/>
              <a:buSzTx/>
              <a:buFont typeface="Arial" pitchFamily="-123" charset="0"/>
              <a:buChar char="•"/>
              <a:tabLst/>
              <a:defRPr/>
            </a:pPr>
            <a:r>
              <a:rPr kumimoji="0" lang="en-US" sz="3200" b="0" i="0" u="none" strike="noStrike" kern="1200" cap="none" spc="0" normalizeH="0" baseline="0" noProof="0" smtClean="0">
                <a:ln>
                  <a:noFill/>
                </a:ln>
                <a:solidFill>
                  <a:schemeClr val="tx1"/>
                </a:solidFill>
                <a:effectLst/>
                <a:uLnTx/>
                <a:uFillTx/>
                <a:latin typeface="+mn-lt"/>
                <a:ea typeface="ＭＳ Ｐゴシック" pitchFamily="-123" charset="-128"/>
                <a:cs typeface="ＭＳ Ｐゴシック" pitchFamily="-123" charset="-128"/>
              </a:rPr>
              <a:t>A wide range of experiments in Stone Lab will take advantage of this application.</a:t>
            </a:r>
            <a:endParaRPr kumimoji="0" lang="en-US" sz="3200" b="0" i="0" u="none" strike="noStrike" kern="1200" cap="none" spc="0" normalizeH="0" baseline="0" noProof="0" dirty="0">
              <a:ln>
                <a:noFill/>
              </a:ln>
              <a:solidFill>
                <a:schemeClr val="tx1"/>
              </a:solidFill>
              <a:effectLst/>
              <a:uLnTx/>
              <a:uFillTx/>
              <a:latin typeface="+mn-lt"/>
              <a:ea typeface="ＭＳ Ｐゴシック" pitchFamily="-123" charset="-128"/>
              <a:cs typeface="ＭＳ Ｐゴシック" pitchFamily="-123" charset="-128"/>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Acknowledgements</a:t>
            </a:r>
            <a:endParaRPr lang="en-US" b="1" dirty="0"/>
          </a:p>
        </p:txBody>
      </p:sp>
      <p:sp>
        <p:nvSpPr>
          <p:cNvPr id="3" name="Content Placeholder 2"/>
          <p:cNvSpPr>
            <a:spLocks noGrp="1"/>
          </p:cNvSpPr>
          <p:nvPr>
            <p:ph idx="1"/>
          </p:nvPr>
        </p:nvSpPr>
        <p:spPr>
          <a:xfrm>
            <a:off x="457200" y="1600200"/>
            <a:ext cx="8229600" cy="5069160"/>
          </a:xfrm>
        </p:spPr>
        <p:txBody>
          <a:bodyPr/>
          <a:lstStyle/>
          <a:p>
            <a:r>
              <a:rPr lang="en-US" sz="3000" dirty="0" smtClean="0"/>
              <a:t>Professor Michael Stone</a:t>
            </a:r>
          </a:p>
          <a:p>
            <a:pPr lvl="1"/>
            <a:r>
              <a:rPr lang="en-US" sz="2600" dirty="0" smtClean="0"/>
              <a:t>Joe Parks</a:t>
            </a:r>
          </a:p>
          <a:p>
            <a:pPr lvl="1"/>
            <a:r>
              <a:rPr lang="en-US" sz="2600" dirty="0" smtClean="0"/>
              <a:t>Salina Long</a:t>
            </a:r>
          </a:p>
          <a:p>
            <a:r>
              <a:rPr lang="en-US" sz="3000" dirty="0" smtClean="0"/>
              <a:t>ACCESS Program</a:t>
            </a:r>
          </a:p>
          <a:p>
            <a:pPr lvl="1"/>
            <a:r>
              <a:rPr lang="en-US" sz="2600" dirty="0" smtClean="0"/>
              <a:t>Professor Phil Crews</a:t>
            </a:r>
          </a:p>
          <a:p>
            <a:pPr lvl="1"/>
            <a:r>
              <a:rPr lang="en-US" sz="2600" dirty="0" smtClean="0"/>
              <a:t>Pam </a:t>
            </a:r>
            <a:r>
              <a:rPr lang="en-US" sz="2600" dirty="0" err="1" smtClean="0"/>
              <a:t>D’Arcey</a:t>
            </a:r>
            <a:endParaRPr lang="en-US" sz="2600" dirty="0" smtClean="0"/>
          </a:p>
          <a:p>
            <a:pPr lvl="1"/>
            <a:r>
              <a:rPr lang="en-US" sz="2600" dirty="0" smtClean="0"/>
              <a:t>Dr. Sarah Gerhardt</a:t>
            </a:r>
          </a:p>
          <a:p>
            <a:r>
              <a:rPr lang="en-US" sz="3000" dirty="0" smtClean="0"/>
              <a:t>Justin Daily – National Instruments</a:t>
            </a:r>
            <a:endParaRPr lang="en-US" sz="3000" dirty="0"/>
          </a:p>
          <a:p>
            <a:r>
              <a:rPr lang="en-US" dirty="0" smtClean="0"/>
              <a:t>National Institute of Health</a:t>
            </a:r>
          </a:p>
          <a:p>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325562"/>
          </a:xfrm>
        </p:spPr>
        <p:txBody>
          <a:bodyPr/>
          <a:lstStyle/>
          <a:p>
            <a:r>
              <a:rPr lang="en-US" b="1" dirty="0"/>
              <a:t>Why</a:t>
            </a:r>
            <a:r>
              <a:rPr lang="en-US" b="1" dirty="0" smtClean="0"/>
              <a:t> Use </a:t>
            </a:r>
            <a:r>
              <a:rPr lang="en-US" b="1" dirty="0"/>
              <a:t>S</a:t>
            </a:r>
            <a:r>
              <a:rPr lang="en-US" b="1" dirty="0" smtClean="0"/>
              <a:t>ingle</a:t>
            </a:r>
            <a:r>
              <a:rPr lang="en-US" b="1" dirty="0"/>
              <a:t>-molecule</a:t>
            </a:r>
            <a:r>
              <a:rPr lang="en-US" b="1" dirty="0" smtClean="0"/>
              <a:t> Techniques</a:t>
            </a:r>
            <a:r>
              <a:rPr lang="en-US" b="1" dirty="0"/>
              <a:t>?</a:t>
            </a:r>
          </a:p>
        </p:txBody>
      </p:sp>
      <p:sp>
        <p:nvSpPr>
          <p:cNvPr id="3" name="Content Placeholder 2"/>
          <p:cNvSpPr>
            <a:spLocks noGrp="1"/>
          </p:cNvSpPr>
          <p:nvPr>
            <p:ph idx="1"/>
          </p:nvPr>
        </p:nvSpPr>
        <p:spPr>
          <a:xfrm>
            <a:off x="762000" y="2590800"/>
            <a:ext cx="7543800" cy="3124200"/>
          </a:xfrm>
        </p:spPr>
        <p:txBody>
          <a:bodyPr/>
          <a:lstStyle/>
          <a:p>
            <a:r>
              <a:rPr lang="en-US" dirty="0" smtClean="0"/>
              <a:t>Ensemble (bulk) technique.</a:t>
            </a:r>
          </a:p>
          <a:p>
            <a:r>
              <a:rPr lang="en-US" dirty="0" smtClean="0"/>
              <a:t>Single-molecule studies (SMS).</a:t>
            </a:r>
          </a:p>
          <a:p>
            <a:r>
              <a:rPr lang="en-US" dirty="0" smtClean="0"/>
              <a:t>Elasticity and force.</a:t>
            </a:r>
          </a:p>
          <a:p>
            <a:r>
              <a:rPr lang="en-US" dirty="0" smtClean="0"/>
              <a:t>Mechanically induce structural changes.</a:t>
            </a:r>
          </a:p>
          <a:p>
            <a:endParaRPr lang="en-US" dirty="0"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3"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3"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3"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3"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E=0.jpg"/>
          <p:cNvPicPr>
            <a:picLocks noGrp="1" noChangeAspect="1"/>
          </p:cNvPicPr>
          <p:nvPr>
            <p:ph idx="1"/>
          </p:nvPr>
        </p:nvPicPr>
        <p:blipFill>
          <a:blip r:embed="rId3" cstate="print"/>
          <a:stretch>
            <a:fillRect/>
          </a:stretch>
        </p:blipFill>
        <p:spPr>
          <a:xfrm>
            <a:off x="467543" y="3284984"/>
            <a:ext cx="3790793" cy="3265063"/>
          </a:xfrm>
        </p:spPr>
      </p:pic>
      <p:pic>
        <p:nvPicPr>
          <p:cNvPr id="6" name="Picture 5" descr="FRET.jpg"/>
          <p:cNvPicPr>
            <a:picLocks noChangeAspect="1"/>
          </p:cNvPicPr>
          <p:nvPr/>
        </p:nvPicPr>
        <p:blipFill>
          <a:blip r:embed="rId4" cstate="print"/>
          <a:stretch>
            <a:fillRect/>
          </a:stretch>
        </p:blipFill>
        <p:spPr>
          <a:xfrm>
            <a:off x="1737360" y="1691640"/>
            <a:ext cx="5943600" cy="1826926"/>
          </a:xfrm>
          <a:prstGeom prst="rect">
            <a:avLst/>
          </a:prstGeom>
        </p:spPr>
      </p:pic>
      <p:pic>
        <p:nvPicPr>
          <p:cNvPr id="15" name="Picture 14" descr="FRET3.tif"/>
          <p:cNvPicPr>
            <a:picLocks noChangeAspect="1"/>
          </p:cNvPicPr>
          <p:nvPr/>
        </p:nvPicPr>
        <p:blipFill>
          <a:blip r:embed="rId5" cstate="print"/>
          <a:stretch>
            <a:fillRect/>
          </a:stretch>
        </p:blipFill>
        <p:spPr>
          <a:xfrm>
            <a:off x="1737360" y="1691640"/>
            <a:ext cx="5943600" cy="1826926"/>
          </a:xfrm>
          <a:prstGeom prst="rect">
            <a:avLst/>
          </a:prstGeom>
        </p:spPr>
      </p:pic>
      <p:sp>
        <p:nvSpPr>
          <p:cNvPr id="2" name="Title 1"/>
          <p:cNvSpPr>
            <a:spLocks noGrp="1"/>
          </p:cNvSpPr>
          <p:nvPr>
            <p:ph type="title"/>
          </p:nvPr>
        </p:nvSpPr>
        <p:spPr/>
        <p:txBody>
          <a:bodyPr rtlCol="0">
            <a:normAutofit fontScale="90000"/>
          </a:bodyPr>
          <a:lstStyle/>
          <a:p>
            <a:pPr fontAlgn="auto">
              <a:spcAft>
                <a:spcPts val="0"/>
              </a:spcAft>
              <a:defRPr/>
            </a:pPr>
            <a:r>
              <a:rPr lang="en-US" b="1" dirty="0" smtClean="0">
                <a:ea typeface="+mj-ea"/>
                <a:cs typeface="+mj-cs"/>
              </a:rPr>
              <a:t>Single-molecule </a:t>
            </a:r>
            <a:r>
              <a:rPr lang="en-US" b="1" dirty="0" err="1">
                <a:ea typeface="+mj-ea"/>
                <a:cs typeface="+mj-cs"/>
              </a:rPr>
              <a:t>Förster</a:t>
            </a:r>
            <a:r>
              <a:rPr lang="en-US" b="1" dirty="0" smtClean="0">
                <a:ea typeface="+mj-ea"/>
                <a:cs typeface="+mj-cs"/>
              </a:rPr>
              <a:t> Resonance </a:t>
            </a:r>
            <a:r>
              <a:rPr lang="en-US" b="1" dirty="0">
                <a:ea typeface="+mj-ea"/>
                <a:cs typeface="+mj-cs"/>
              </a:rPr>
              <a:t>E</a:t>
            </a:r>
            <a:r>
              <a:rPr lang="en-US" b="1" dirty="0" smtClean="0">
                <a:ea typeface="+mj-ea"/>
                <a:cs typeface="+mj-cs"/>
              </a:rPr>
              <a:t>nergy </a:t>
            </a:r>
            <a:r>
              <a:rPr lang="en-US" b="1" dirty="0">
                <a:ea typeface="+mj-ea"/>
                <a:cs typeface="+mj-cs"/>
              </a:rPr>
              <a:t>T</a:t>
            </a:r>
            <a:r>
              <a:rPr lang="en-US" b="1" dirty="0" smtClean="0">
                <a:ea typeface="+mj-ea"/>
                <a:cs typeface="+mj-cs"/>
              </a:rPr>
              <a:t>ransfer (smFRET)</a:t>
            </a:r>
            <a:endParaRPr lang="en-US" b="1" dirty="0">
              <a:ea typeface="+mj-ea"/>
              <a:cs typeface="+mj-cs"/>
            </a:endParaRPr>
          </a:p>
        </p:txBody>
      </p:sp>
      <p:sp>
        <p:nvSpPr>
          <p:cNvPr id="4" name="TextBox 3"/>
          <p:cNvSpPr txBox="1"/>
          <p:nvPr/>
        </p:nvSpPr>
        <p:spPr>
          <a:xfrm>
            <a:off x="323528" y="6642556"/>
            <a:ext cx="2473754" cy="215444"/>
          </a:xfrm>
          <a:prstGeom prst="rect">
            <a:avLst/>
          </a:prstGeom>
          <a:noFill/>
        </p:spPr>
        <p:txBody>
          <a:bodyPr wrap="none" rtlCol="0">
            <a:spAutoFit/>
          </a:bodyPr>
          <a:lstStyle/>
          <a:p>
            <a:r>
              <a:rPr lang="en-US" sz="800" dirty="0" smtClean="0"/>
              <a:t>http://www.dkfz.de/Macromol/research/smfret.html</a:t>
            </a:r>
            <a:endParaRPr lang="en-US" sz="800" dirty="0"/>
          </a:p>
        </p:txBody>
      </p:sp>
      <p:sp>
        <p:nvSpPr>
          <p:cNvPr id="7" name="TextBox 6"/>
          <p:cNvSpPr txBox="1"/>
          <p:nvPr/>
        </p:nvSpPr>
        <p:spPr>
          <a:xfrm>
            <a:off x="3059832" y="6642556"/>
            <a:ext cx="2813591" cy="215444"/>
          </a:xfrm>
          <a:prstGeom prst="rect">
            <a:avLst/>
          </a:prstGeom>
          <a:noFill/>
        </p:spPr>
        <p:txBody>
          <a:bodyPr wrap="square" rtlCol="0">
            <a:spAutoFit/>
          </a:bodyPr>
          <a:lstStyle/>
          <a:p>
            <a:r>
              <a:rPr lang="en-US" sz="800" dirty="0" smtClean="0"/>
              <a:t>http://www.molecular-beacons.com/toto/images/FRET.jpg</a:t>
            </a:r>
          </a:p>
        </p:txBody>
      </p:sp>
      <p:sp>
        <p:nvSpPr>
          <p:cNvPr id="9" name="Rectangle 8"/>
          <p:cNvSpPr/>
          <p:nvPr/>
        </p:nvSpPr>
        <p:spPr>
          <a:xfrm>
            <a:off x="4932040" y="4955684"/>
            <a:ext cx="3910494" cy="1569660"/>
          </a:xfrm>
          <a:prstGeom prst="rect">
            <a:avLst/>
          </a:prstGeom>
        </p:spPr>
        <p:txBody>
          <a:bodyPr wrap="none">
            <a:spAutoFit/>
          </a:bodyPr>
          <a:lstStyle/>
          <a:p>
            <a:r>
              <a:rPr lang="en-US" sz="3200" b="1" dirty="0" err="1" smtClean="0">
                <a:latin typeface="+mn-lt"/>
              </a:rPr>
              <a:t>Photophysical</a:t>
            </a:r>
            <a:r>
              <a:rPr lang="en-US" sz="3200" b="1" dirty="0" smtClean="0">
                <a:latin typeface="+mn-lt"/>
              </a:rPr>
              <a:t> effects:</a:t>
            </a:r>
          </a:p>
          <a:p>
            <a:pPr marL="457200" indent="-457200">
              <a:buFont typeface="Arial" pitchFamily="34" charset="0"/>
              <a:buChar char="•"/>
            </a:pPr>
            <a:r>
              <a:rPr lang="en-US" sz="3200" dirty="0" err="1" smtClean="0">
                <a:latin typeface="+mn-lt"/>
              </a:rPr>
              <a:t>Photobleaching</a:t>
            </a:r>
            <a:endParaRPr lang="en-US" sz="3200" dirty="0" smtClean="0">
              <a:latin typeface="+mn-lt"/>
            </a:endParaRPr>
          </a:p>
          <a:p>
            <a:pPr marL="457200" indent="-457200">
              <a:buFont typeface="Arial" pitchFamily="34" charset="0"/>
              <a:buChar char="•"/>
            </a:pPr>
            <a:r>
              <a:rPr lang="en-US" sz="3200" dirty="0" smtClean="0">
                <a:latin typeface="+mn-lt"/>
              </a:rPr>
              <a:t>Blinking</a:t>
            </a:r>
            <a:endParaRPr lang="en-US" sz="3200" dirty="0">
              <a:latin typeface="+mn-lt"/>
            </a:endParaRPr>
          </a:p>
        </p:txBody>
      </p:sp>
      <p:sp>
        <p:nvSpPr>
          <p:cNvPr id="10" name="TextBox 9"/>
          <p:cNvSpPr txBox="1"/>
          <p:nvPr/>
        </p:nvSpPr>
        <p:spPr>
          <a:xfrm>
            <a:off x="6300192" y="3789040"/>
            <a:ext cx="1327099" cy="1077218"/>
          </a:xfrm>
          <a:prstGeom prst="rect">
            <a:avLst/>
          </a:prstGeom>
          <a:noFill/>
        </p:spPr>
        <p:txBody>
          <a:bodyPr wrap="square" rtlCol="0">
            <a:spAutoFit/>
          </a:bodyPr>
          <a:lstStyle/>
          <a:p>
            <a:r>
              <a:rPr lang="en-US" sz="3200" dirty="0" smtClean="0">
                <a:latin typeface="+mn-lt"/>
              </a:rPr>
              <a:t>    I</a:t>
            </a:r>
            <a:r>
              <a:rPr lang="en-US" sz="3200" baseline="-25000" dirty="0" smtClean="0">
                <a:latin typeface="+mn-lt"/>
              </a:rPr>
              <a:t>A</a:t>
            </a:r>
          </a:p>
          <a:p>
            <a:r>
              <a:rPr lang="en-US" sz="3200" dirty="0" smtClean="0">
                <a:latin typeface="+mn-lt"/>
              </a:rPr>
              <a:t>(I</a:t>
            </a:r>
            <a:r>
              <a:rPr lang="en-US" sz="3200" baseline="-25000" dirty="0" smtClean="0">
                <a:latin typeface="+mn-lt"/>
              </a:rPr>
              <a:t>A </a:t>
            </a:r>
            <a:r>
              <a:rPr lang="en-US" sz="3200" dirty="0" smtClean="0">
                <a:latin typeface="+mn-lt"/>
              </a:rPr>
              <a:t>+ I</a:t>
            </a:r>
            <a:r>
              <a:rPr lang="en-US" sz="3200" baseline="-25000" dirty="0" smtClean="0">
                <a:latin typeface="+mn-lt"/>
              </a:rPr>
              <a:t>D</a:t>
            </a:r>
            <a:r>
              <a:rPr lang="en-US" sz="3200" dirty="0" smtClean="0">
                <a:latin typeface="+mn-lt"/>
              </a:rPr>
              <a:t>)</a:t>
            </a:r>
            <a:r>
              <a:rPr lang="en-US" sz="3200" baseline="-25000" dirty="0" smtClean="0">
                <a:latin typeface="+mn-lt"/>
              </a:rPr>
              <a:t> </a:t>
            </a:r>
          </a:p>
        </p:txBody>
      </p:sp>
      <p:cxnSp>
        <p:nvCxnSpPr>
          <p:cNvPr id="12" name="Straight Connector 11"/>
          <p:cNvCxnSpPr/>
          <p:nvPr/>
        </p:nvCxnSpPr>
        <p:spPr>
          <a:xfrm>
            <a:off x="6269237" y="4365104"/>
            <a:ext cx="1327099" cy="0"/>
          </a:xfrm>
          <a:prstGeom prst="line">
            <a:avLst/>
          </a:prstGeom>
        </p:spPr>
        <p:style>
          <a:lnRef idx="1">
            <a:schemeClr val="dk1"/>
          </a:lnRef>
          <a:fillRef idx="0">
            <a:schemeClr val="dk1"/>
          </a:fillRef>
          <a:effectRef idx="0">
            <a:schemeClr val="dk1"/>
          </a:effectRef>
          <a:fontRef idx="minor">
            <a:schemeClr val="tx1"/>
          </a:fontRef>
        </p:style>
      </p:cxnSp>
      <p:sp>
        <p:nvSpPr>
          <p:cNvPr id="14" name="TextBox 13"/>
          <p:cNvSpPr txBox="1"/>
          <p:nvPr/>
        </p:nvSpPr>
        <p:spPr>
          <a:xfrm>
            <a:off x="4932040" y="4077072"/>
            <a:ext cx="1296144" cy="584775"/>
          </a:xfrm>
          <a:prstGeom prst="rect">
            <a:avLst/>
          </a:prstGeom>
          <a:noFill/>
        </p:spPr>
        <p:txBody>
          <a:bodyPr wrap="square" rtlCol="0">
            <a:spAutoFit/>
          </a:bodyPr>
          <a:lstStyle/>
          <a:p>
            <a:r>
              <a:rPr lang="en-US" sz="3200" dirty="0" smtClean="0">
                <a:latin typeface="+mn-lt"/>
              </a:rPr>
              <a:t>FRET = </a:t>
            </a:r>
            <a:endParaRPr lang="en-US" sz="3200" dirty="0">
              <a:latin typeface="+mn-lt"/>
            </a:endParaRPr>
          </a:p>
        </p:txBody>
      </p:sp>
      <p:sp>
        <p:nvSpPr>
          <p:cNvPr id="16" name="Donut 15"/>
          <p:cNvSpPr/>
          <p:nvPr/>
        </p:nvSpPr>
        <p:spPr>
          <a:xfrm>
            <a:off x="3779912" y="5301208"/>
            <a:ext cx="576064" cy="504056"/>
          </a:xfrm>
          <a:prstGeom prst="donut">
            <a:avLst>
              <a:gd name="adj" fmla="val 7961"/>
            </a:avLst>
          </a:prstGeom>
          <a:solidFill>
            <a:srgbClr val="CC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4" grpId="0"/>
      <p:bldP spid="1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Content Placeholder 3"/>
          <p:cNvPicPr>
            <a:picLocks noGrp="1" noChangeAspect="1"/>
          </p:cNvPicPr>
          <p:nvPr>
            <p:ph idx="1"/>
          </p:nvPr>
        </p:nvPicPr>
        <p:blipFill>
          <a:blip r:embed="rId3" cstate="print"/>
          <a:stretch>
            <a:fillRect/>
          </a:stretch>
        </p:blipFill>
        <p:spPr>
          <a:xfrm>
            <a:off x="4499992" y="1412776"/>
            <a:ext cx="4531203" cy="5150319"/>
          </a:xfrm>
        </p:spPr>
      </p:pic>
      <p:sp>
        <p:nvSpPr>
          <p:cNvPr id="2" name="Title 1"/>
          <p:cNvSpPr>
            <a:spLocks noGrp="1"/>
          </p:cNvSpPr>
          <p:nvPr>
            <p:ph type="title"/>
          </p:nvPr>
        </p:nvSpPr>
        <p:spPr/>
        <p:txBody>
          <a:bodyPr rtlCol="0">
            <a:normAutofit fontScale="90000"/>
          </a:bodyPr>
          <a:lstStyle/>
          <a:p>
            <a:pPr fontAlgn="auto">
              <a:spcAft>
                <a:spcPts val="0"/>
              </a:spcAft>
              <a:defRPr/>
            </a:pPr>
            <a:r>
              <a:rPr lang="en-US" b="1" dirty="0" err="1" smtClean="0">
                <a:ea typeface="+mj-ea"/>
                <a:cs typeface="+mj-cs"/>
              </a:rPr>
              <a:t>smFRET</a:t>
            </a:r>
            <a:r>
              <a:rPr lang="en-US" b="1" dirty="0" smtClean="0">
                <a:ea typeface="+mj-ea"/>
                <a:cs typeface="+mj-cs"/>
              </a:rPr>
              <a:t> Integrated with Magnetic Tweezers (MT-FRET)</a:t>
            </a:r>
            <a:endParaRPr lang="en-US" b="1" dirty="0">
              <a:ea typeface="+mj-ea"/>
              <a:cs typeface="+mj-cs"/>
            </a:endParaRPr>
          </a:p>
        </p:txBody>
      </p:sp>
      <p:sp>
        <p:nvSpPr>
          <p:cNvPr id="4" name="TextBox 3"/>
          <p:cNvSpPr txBox="1"/>
          <p:nvPr/>
        </p:nvSpPr>
        <p:spPr>
          <a:xfrm>
            <a:off x="5454862" y="6611779"/>
            <a:ext cx="2789546" cy="215444"/>
          </a:xfrm>
          <a:prstGeom prst="rect">
            <a:avLst/>
          </a:prstGeom>
          <a:noFill/>
        </p:spPr>
        <p:txBody>
          <a:bodyPr wrap="none" rtlCol="0">
            <a:spAutoFit/>
          </a:bodyPr>
          <a:lstStyle/>
          <a:p>
            <a:r>
              <a:rPr lang="en-US" sz="800" dirty="0" smtClean="0"/>
              <a:t>http://www.michaelschlierf.com/images/research_ma.png</a:t>
            </a:r>
            <a:endParaRPr lang="en-US" sz="800" dirty="0"/>
          </a:p>
        </p:txBody>
      </p:sp>
      <p:sp>
        <p:nvSpPr>
          <p:cNvPr id="5" name="TextBox 4"/>
          <p:cNvSpPr txBox="1"/>
          <p:nvPr/>
        </p:nvSpPr>
        <p:spPr>
          <a:xfrm>
            <a:off x="1331640" y="6669940"/>
            <a:ext cx="2587568" cy="215444"/>
          </a:xfrm>
          <a:prstGeom prst="rect">
            <a:avLst/>
          </a:prstGeom>
          <a:noFill/>
        </p:spPr>
        <p:txBody>
          <a:bodyPr wrap="none" rtlCol="0">
            <a:spAutoFit/>
          </a:bodyPr>
          <a:lstStyle/>
          <a:p>
            <a:r>
              <a:rPr lang="en-US" sz="800" dirty="0" smtClean="0"/>
              <a:t>http://www.pnas.org/content/98/10/5584/F1.large.jpg</a:t>
            </a:r>
            <a:endParaRPr lang="en-US" sz="800" dirty="0"/>
          </a:p>
        </p:txBody>
      </p:sp>
      <p:pic>
        <p:nvPicPr>
          <p:cNvPr id="6" name="Picture 5" descr="hairpinDNA.jpg"/>
          <p:cNvPicPr>
            <a:picLocks noChangeAspect="1"/>
          </p:cNvPicPr>
          <p:nvPr/>
        </p:nvPicPr>
        <p:blipFill>
          <a:blip r:embed="rId4" cstate="print"/>
          <a:stretch>
            <a:fillRect/>
          </a:stretch>
        </p:blipFill>
        <p:spPr>
          <a:xfrm>
            <a:off x="457200" y="2743200"/>
            <a:ext cx="4047343" cy="3200400"/>
          </a:xfrm>
          <a:prstGeom prst="rect">
            <a:avLst/>
          </a:prstGeom>
        </p:spPr>
      </p:pic>
      <p:sp>
        <p:nvSpPr>
          <p:cNvPr id="7" name="TextBox 6"/>
          <p:cNvSpPr txBox="1"/>
          <p:nvPr/>
        </p:nvSpPr>
        <p:spPr>
          <a:xfrm>
            <a:off x="1259632" y="1916832"/>
            <a:ext cx="2736304" cy="523220"/>
          </a:xfrm>
          <a:prstGeom prst="rect">
            <a:avLst/>
          </a:prstGeom>
          <a:noFill/>
        </p:spPr>
        <p:txBody>
          <a:bodyPr wrap="square" rtlCol="0">
            <a:spAutoFit/>
          </a:bodyPr>
          <a:lstStyle/>
          <a:p>
            <a:r>
              <a:rPr lang="en-US" sz="2800" b="1" dirty="0" smtClean="0"/>
              <a:t>Hairpin DNA</a:t>
            </a:r>
            <a:endParaRPr lang="en-US" sz="2800" b="1" dirty="0"/>
          </a:p>
        </p:txBody>
      </p:sp>
      <p:pic>
        <p:nvPicPr>
          <p:cNvPr id="10" name="Picture 9" descr="hairpinDNA4.jpg"/>
          <p:cNvPicPr>
            <a:picLocks noChangeAspect="1"/>
          </p:cNvPicPr>
          <p:nvPr/>
        </p:nvPicPr>
        <p:blipFill>
          <a:blip r:embed="rId5" cstate="print"/>
          <a:stretch>
            <a:fillRect/>
          </a:stretch>
        </p:blipFill>
        <p:spPr>
          <a:xfrm>
            <a:off x="457200" y="2743200"/>
            <a:ext cx="4046220" cy="319951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60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76872"/>
            <a:ext cx="8229600" cy="1944216"/>
          </a:xfrm>
        </p:spPr>
        <p:txBody>
          <a:bodyPr/>
          <a:lstStyle/>
          <a:p>
            <a:r>
              <a:rPr lang="en-US" b="1" dirty="0" smtClean="0"/>
              <a:t>How can we differentiate between low FRET and a </a:t>
            </a:r>
            <a:r>
              <a:rPr lang="en-US" b="1" dirty="0" err="1" smtClean="0"/>
              <a:t>photophysical</a:t>
            </a:r>
            <a:r>
              <a:rPr lang="en-US" b="1" dirty="0" smtClean="0"/>
              <a:t> effect?</a:t>
            </a:r>
            <a:endParaRPr lang="en-US" b="1" dirty="0"/>
          </a:p>
        </p:txBody>
      </p:sp>
    </p:spTree>
    <p:extLst>
      <p:ext uri="{BB962C8B-B14F-4D97-AF65-F5344CB8AC3E}">
        <p14:creationId xmlns:p14="http://schemas.microsoft.com/office/powerpoint/2010/main" val="242324676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itle 1"/>
          <p:cNvSpPr>
            <a:spLocks noGrp="1"/>
          </p:cNvSpPr>
          <p:nvPr>
            <p:ph type="title"/>
          </p:nvPr>
        </p:nvSpPr>
        <p:spPr/>
        <p:txBody>
          <a:bodyPr/>
          <a:lstStyle/>
          <a:p>
            <a:r>
              <a:rPr lang="en-US" b="1" dirty="0"/>
              <a:t>Hypothesis</a:t>
            </a:r>
          </a:p>
        </p:txBody>
      </p:sp>
      <p:sp>
        <p:nvSpPr>
          <p:cNvPr id="31746" name="Content Placeholder 2"/>
          <p:cNvSpPr>
            <a:spLocks noGrp="1"/>
          </p:cNvSpPr>
          <p:nvPr>
            <p:ph idx="1"/>
          </p:nvPr>
        </p:nvSpPr>
        <p:spPr>
          <a:xfrm>
            <a:off x="457200" y="3832820"/>
            <a:ext cx="8229600" cy="2476500"/>
          </a:xfrm>
        </p:spPr>
        <p:txBody>
          <a:bodyPr/>
          <a:lstStyle/>
          <a:p>
            <a:pPr>
              <a:buNone/>
            </a:pPr>
            <a:r>
              <a:rPr lang="en-US" dirty="0" smtClean="0"/>
              <a:t>	The implementation of ALEX should give us the ability to differentiate </a:t>
            </a:r>
            <a:r>
              <a:rPr lang="en-US" dirty="0"/>
              <a:t>between the actual physical state of the DNA</a:t>
            </a:r>
            <a:r>
              <a:rPr lang="en-US" dirty="0" smtClean="0"/>
              <a:t>, folded versus unfolded, </a:t>
            </a:r>
            <a:r>
              <a:rPr lang="en-US" dirty="0"/>
              <a:t>or if </a:t>
            </a:r>
            <a:r>
              <a:rPr lang="en-US" dirty="0" smtClean="0"/>
              <a:t>low FRET </a:t>
            </a:r>
            <a:r>
              <a:rPr lang="en-US" dirty="0"/>
              <a:t>is due to a photophysical </a:t>
            </a:r>
            <a:r>
              <a:rPr lang="en-US" dirty="0" smtClean="0"/>
              <a:t>effect.</a:t>
            </a:r>
            <a:endParaRPr lang="en-US" dirty="0"/>
          </a:p>
        </p:txBody>
      </p:sp>
      <p:pic>
        <p:nvPicPr>
          <p:cNvPr id="4" name="Picture 3" descr="FRETALEX.tif"/>
          <p:cNvPicPr>
            <a:picLocks noChangeAspect="1"/>
          </p:cNvPicPr>
          <p:nvPr/>
        </p:nvPicPr>
        <p:blipFill>
          <a:blip r:embed="rId3" cstate="print"/>
          <a:stretch>
            <a:fillRect/>
          </a:stretch>
        </p:blipFill>
        <p:spPr>
          <a:xfrm>
            <a:off x="1763688" y="1528192"/>
            <a:ext cx="5949696" cy="1828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174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LEXintensity.jpg"/>
          <p:cNvPicPr>
            <a:picLocks noChangeAspect="1"/>
          </p:cNvPicPr>
          <p:nvPr/>
        </p:nvPicPr>
        <p:blipFill>
          <a:blip r:embed="rId3" cstate="print"/>
          <a:stretch>
            <a:fillRect/>
          </a:stretch>
        </p:blipFill>
        <p:spPr>
          <a:xfrm>
            <a:off x="4644008" y="3645024"/>
            <a:ext cx="3269775" cy="2373820"/>
          </a:xfrm>
          <a:prstGeom prst="rect">
            <a:avLst/>
          </a:prstGeom>
        </p:spPr>
      </p:pic>
      <p:pic>
        <p:nvPicPr>
          <p:cNvPr id="5" name="Picture 4" descr="ALEXcamera.jpg"/>
          <p:cNvPicPr>
            <a:picLocks noChangeAspect="1"/>
          </p:cNvPicPr>
          <p:nvPr/>
        </p:nvPicPr>
        <p:blipFill>
          <a:blip r:embed="rId4" cstate="print"/>
          <a:stretch>
            <a:fillRect/>
          </a:stretch>
        </p:blipFill>
        <p:spPr>
          <a:xfrm>
            <a:off x="971600" y="3573016"/>
            <a:ext cx="3317412" cy="2428988"/>
          </a:xfrm>
          <a:prstGeom prst="rect">
            <a:avLst/>
          </a:prstGeom>
        </p:spPr>
      </p:pic>
      <p:sp>
        <p:nvSpPr>
          <p:cNvPr id="27649" name="Title 1"/>
          <p:cNvSpPr>
            <a:spLocks noGrp="1"/>
          </p:cNvSpPr>
          <p:nvPr>
            <p:ph type="title"/>
          </p:nvPr>
        </p:nvSpPr>
        <p:spPr>
          <a:xfrm>
            <a:off x="467544" y="116632"/>
            <a:ext cx="8229600" cy="1143000"/>
          </a:xfrm>
        </p:spPr>
        <p:txBody>
          <a:bodyPr/>
          <a:lstStyle/>
          <a:p>
            <a:r>
              <a:rPr lang="en-US" b="1" dirty="0" smtClean="0"/>
              <a:t>Alternating-laser Excitation (ALEX)</a:t>
            </a:r>
          </a:p>
        </p:txBody>
      </p:sp>
      <p:sp>
        <p:nvSpPr>
          <p:cNvPr id="4" name="TextBox 3"/>
          <p:cNvSpPr txBox="1"/>
          <p:nvPr/>
        </p:nvSpPr>
        <p:spPr>
          <a:xfrm>
            <a:off x="2627784" y="6642556"/>
            <a:ext cx="3539752" cy="215444"/>
          </a:xfrm>
          <a:prstGeom prst="rect">
            <a:avLst/>
          </a:prstGeom>
          <a:noFill/>
        </p:spPr>
        <p:txBody>
          <a:bodyPr wrap="none" rtlCol="0">
            <a:spAutoFit/>
          </a:bodyPr>
          <a:lstStyle/>
          <a:p>
            <a:r>
              <a:rPr lang="en-US" sz="800" dirty="0" smtClean="0"/>
              <a:t>http://ars.els-cdn.com/content/image/1-s2.0-S0006349505733464-gr1.jpg</a:t>
            </a:r>
            <a:endParaRPr lang="en-US" sz="800" dirty="0"/>
          </a:p>
        </p:txBody>
      </p:sp>
      <p:pic>
        <p:nvPicPr>
          <p:cNvPr id="6" name="Content Placeholder 5" descr="ALEX2.jpg"/>
          <p:cNvPicPr>
            <a:picLocks noGrp="1" noChangeAspect="1"/>
          </p:cNvPicPr>
          <p:nvPr>
            <p:ph idx="1"/>
          </p:nvPr>
        </p:nvPicPr>
        <p:blipFill>
          <a:blip r:embed="rId5" cstate="print"/>
          <a:stretch>
            <a:fillRect/>
          </a:stretch>
        </p:blipFill>
        <p:spPr>
          <a:xfrm>
            <a:off x="899592" y="1124744"/>
            <a:ext cx="7420157" cy="2553963"/>
          </a:xfr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67544" y="188640"/>
            <a:ext cx="8229600" cy="1143000"/>
          </a:xfrm>
        </p:spPr>
        <p:txBody>
          <a:bodyPr/>
          <a:lstStyle/>
          <a:p>
            <a:r>
              <a:rPr lang="en-US" b="1" dirty="0" smtClean="0"/>
              <a:t>MT-FRET Instrument</a:t>
            </a:r>
            <a:endParaRPr lang="en-US" b="1" dirty="0"/>
          </a:p>
        </p:txBody>
      </p:sp>
      <p:pic>
        <p:nvPicPr>
          <p:cNvPr id="6" name="Content Placeholder 5"/>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95536" y="1628800"/>
            <a:ext cx="8430205" cy="4752528"/>
          </a:xfrm>
        </p:spPr>
      </p:pic>
      <p:sp>
        <p:nvSpPr>
          <p:cNvPr id="2" name="Left Arrow 1"/>
          <p:cNvSpPr/>
          <p:nvPr/>
        </p:nvSpPr>
        <p:spPr>
          <a:xfrm>
            <a:off x="7092280" y="2780928"/>
            <a:ext cx="864096" cy="34061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Left Arrow 6"/>
          <p:cNvSpPr/>
          <p:nvPr/>
        </p:nvSpPr>
        <p:spPr>
          <a:xfrm rot="10800000">
            <a:off x="5364088" y="1772816"/>
            <a:ext cx="864096" cy="34061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Left Arrow 8"/>
          <p:cNvSpPr/>
          <p:nvPr/>
        </p:nvSpPr>
        <p:spPr>
          <a:xfrm rot="10800000">
            <a:off x="5797941" y="3077665"/>
            <a:ext cx="864096" cy="34061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Left Arrow 9"/>
          <p:cNvSpPr/>
          <p:nvPr/>
        </p:nvSpPr>
        <p:spPr>
          <a:xfrm rot="10800000">
            <a:off x="2041004" y="4293096"/>
            <a:ext cx="864096" cy="34061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p:cNvSpPr txBox="1"/>
          <p:nvPr/>
        </p:nvSpPr>
        <p:spPr>
          <a:xfrm>
            <a:off x="4413743" y="2720403"/>
            <a:ext cx="1569660" cy="461665"/>
          </a:xfrm>
          <a:prstGeom prst="rect">
            <a:avLst/>
          </a:prstGeom>
          <a:noFill/>
        </p:spPr>
        <p:txBody>
          <a:bodyPr wrap="none" rtlCol="0">
            <a:spAutoFit/>
          </a:bodyPr>
          <a:lstStyle/>
          <a:p>
            <a:r>
              <a:rPr lang="en-US" sz="2400" b="1" dirty="0" smtClean="0">
                <a:solidFill>
                  <a:schemeClr val="bg1"/>
                </a:solidFill>
              </a:rPr>
              <a:t>Objective</a:t>
            </a:r>
            <a:endParaRPr lang="en-US" sz="2400" b="1" dirty="0">
              <a:solidFill>
                <a:schemeClr val="bg1"/>
              </a:solidFill>
            </a:endParaRPr>
          </a:p>
        </p:txBody>
      </p:sp>
      <p:sp>
        <p:nvSpPr>
          <p:cNvPr id="13" name="TextBox 12"/>
          <p:cNvSpPr txBox="1"/>
          <p:nvPr/>
        </p:nvSpPr>
        <p:spPr>
          <a:xfrm>
            <a:off x="7380312" y="2341493"/>
            <a:ext cx="1433406" cy="461665"/>
          </a:xfrm>
          <a:prstGeom prst="rect">
            <a:avLst/>
          </a:prstGeom>
          <a:noFill/>
        </p:spPr>
        <p:txBody>
          <a:bodyPr wrap="none" rtlCol="0">
            <a:spAutoFit/>
          </a:bodyPr>
          <a:lstStyle/>
          <a:p>
            <a:r>
              <a:rPr lang="en-US" sz="2400" b="1" dirty="0" smtClean="0">
                <a:solidFill>
                  <a:schemeClr val="bg1"/>
                </a:solidFill>
              </a:rPr>
              <a:t>Magnets</a:t>
            </a:r>
            <a:endParaRPr lang="en-US" sz="2400" b="1" dirty="0">
              <a:solidFill>
                <a:schemeClr val="bg1"/>
              </a:solidFill>
            </a:endParaRPr>
          </a:p>
        </p:txBody>
      </p:sp>
      <p:sp>
        <p:nvSpPr>
          <p:cNvPr id="14" name="TextBox 13"/>
          <p:cNvSpPr txBox="1"/>
          <p:nvPr/>
        </p:nvSpPr>
        <p:spPr>
          <a:xfrm>
            <a:off x="3475024" y="1687262"/>
            <a:ext cx="1877437" cy="461665"/>
          </a:xfrm>
          <a:prstGeom prst="rect">
            <a:avLst/>
          </a:prstGeom>
          <a:noFill/>
        </p:spPr>
        <p:txBody>
          <a:bodyPr wrap="none" rtlCol="0">
            <a:spAutoFit/>
          </a:bodyPr>
          <a:lstStyle/>
          <a:p>
            <a:r>
              <a:rPr lang="en-US" sz="2400" b="1" dirty="0" smtClean="0">
                <a:solidFill>
                  <a:schemeClr val="bg1"/>
                </a:solidFill>
              </a:rPr>
              <a:t>Apply force</a:t>
            </a:r>
            <a:endParaRPr lang="en-US" sz="2400" b="1" dirty="0">
              <a:solidFill>
                <a:schemeClr val="bg1"/>
              </a:solidFill>
            </a:endParaRPr>
          </a:p>
        </p:txBody>
      </p:sp>
      <p:sp>
        <p:nvSpPr>
          <p:cNvPr id="15" name="TextBox 14"/>
          <p:cNvSpPr txBox="1"/>
          <p:nvPr/>
        </p:nvSpPr>
        <p:spPr>
          <a:xfrm>
            <a:off x="816869" y="3831431"/>
            <a:ext cx="2088231" cy="461665"/>
          </a:xfrm>
          <a:prstGeom prst="rect">
            <a:avLst/>
          </a:prstGeom>
          <a:noFill/>
        </p:spPr>
        <p:txBody>
          <a:bodyPr wrap="square" rtlCol="0">
            <a:spAutoFit/>
          </a:bodyPr>
          <a:lstStyle/>
          <a:p>
            <a:r>
              <a:rPr lang="en-US" sz="2400" b="1" dirty="0" smtClean="0">
                <a:solidFill>
                  <a:schemeClr val="bg1"/>
                </a:solidFill>
              </a:rPr>
              <a:t>CCD Camera</a:t>
            </a:r>
            <a:endParaRPr lang="en-US" sz="2400" b="1"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animBg="1"/>
      <p:bldP spid="9" grpId="0" animBg="1"/>
      <p:bldP spid="10" grpId="0" animBg="1"/>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le 1"/>
          <p:cNvSpPr>
            <a:spLocks noGrp="1"/>
          </p:cNvSpPr>
          <p:nvPr>
            <p:ph type="title"/>
          </p:nvPr>
        </p:nvSpPr>
        <p:spPr>
          <a:xfrm>
            <a:off x="467544" y="188640"/>
            <a:ext cx="8229600" cy="1143000"/>
          </a:xfrm>
        </p:spPr>
        <p:txBody>
          <a:bodyPr/>
          <a:lstStyle/>
          <a:p>
            <a:r>
              <a:rPr lang="en-US" b="1" dirty="0" smtClean="0"/>
              <a:t>MT-FRET Instrument</a:t>
            </a:r>
            <a:endParaRPr lang="en-US" dirty="0"/>
          </a:p>
        </p:txBody>
      </p:sp>
      <p:pic>
        <p:nvPicPr>
          <p:cNvPr id="3" name="Content Placeholder 2"/>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95536" y="1575618"/>
            <a:ext cx="8412078" cy="4742309"/>
          </a:xfrm>
        </p:spPr>
      </p:pic>
      <p:sp>
        <p:nvSpPr>
          <p:cNvPr id="4" name="Left Arrow 3"/>
          <p:cNvSpPr/>
          <p:nvPr/>
        </p:nvSpPr>
        <p:spPr>
          <a:xfrm rot="10800000">
            <a:off x="1403648" y="3140968"/>
            <a:ext cx="864096" cy="34061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p:cNvSpPr txBox="1"/>
          <p:nvPr/>
        </p:nvSpPr>
        <p:spPr>
          <a:xfrm>
            <a:off x="467544" y="2708920"/>
            <a:ext cx="1571264" cy="461665"/>
          </a:xfrm>
          <a:prstGeom prst="rect">
            <a:avLst/>
          </a:prstGeom>
          <a:noFill/>
        </p:spPr>
        <p:txBody>
          <a:bodyPr wrap="none" rtlCol="0">
            <a:spAutoFit/>
          </a:bodyPr>
          <a:lstStyle/>
          <a:p>
            <a:r>
              <a:rPr lang="en-US" sz="2400" b="1" dirty="0" smtClean="0">
                <a:solidFill>
                  <a:schemeClr val="bg1"/>
                </a:solidFill>
              </a:rPr>
              <a:t>Red laser</a:t>
            </a:r>
            <a:endParaRPr lang="en-US" sz="2400" b="1" dirty="0">
              <a:solidFill>
                <a:schemeClr val="bg1"/>
              </a:solidFill>
            </a:endParaRPr>
          </a:p>
        </p:txBody>
      </p:sp>
      <p:sp>
        <p:nvSpPr>
          <p:cNvPr id="6" name="Left Arrow 5"/>
          <p:cNvSpPr/>
          <p:nvPr/>
        </p:nvSpPr>
        <p:spPr>
          <a:xfrm rot="10800000">
            <a:off x="5940152" y="2338687"/>
            <a:ext cx="864096" cy="34061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p:cNvSpPr txBox="1"/>
          <p:nvPr/>
        </p:nvSpPr>
        <p:spPr>
          <a:xfrm>
            <a:off x="4716016" y="1879407"/>
            <a:ext cx="1879041" cy="461665"/>
          </a:xfrm>
          <a:prstGeom prst="rect">
            <a:avLst/>
          </a:prstGeom>
          <a:noFill/>
        </p:spPr>
        <p:txBody>
          <a:bodyPr wrap="none" rtlCol="0">
            <a:spAutoFit/>
          </a:bodyPr>
          <a:lstStyle/>
          <a:p>
            <a:r>
              <a:rPr lang="en-US" sz="2400" b="1" dirty="0" smtClean="0">
                <a:solidFill>
                  <a:schemeClr val="bg1"/>
                </a:solidFill>
              </a:rPr>
              <a:t>Green laser</a:t>
            </a:r>
            <a:endParaRPr lang="en-US" sz="2400" b="1" dirty="0">
              <a:solidFill>
                <a:schemeClr val="bg1"/>
              </a:solidFill>
            </a:endParaRPr>
          </a:p>
        </p:txBody>
      </p:sp>
      <p:sp>
        <p:nvSpPr>
          <p:cNvPr id="8" name="Left Arrow 7"/>
          <p:cNvSpPr/>
          <p:nvPr/>
        </p:nvSpPr>
        <p:spPr>
          <a:xfrm rot="10800000">
            <a:off x="2664888" y="3606156"/>
            <a:ext cx="864096" cy="34061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Left Arrow 8"/>
          <p:cNvSpPr/>
          <p:nvPr/>
        </p:nvSpPr>
        <p:spPr>
          <a:xfrm>
            <a:off x="6948264" y="3032823"/>
            <a:ext cx="864096" cy="34061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3128466" y="4077071"/>
            <a:ext cx="1433406" cy="461665"/>
          </a:xfrm>
          <a:prstGeom prst="rect">
            <a:avLst/>
          </a:prstGeom>
          <a:noFill/>
        </p:spPr>
        <p:txBody>
          <a:bodyPr wrap="none" rtlCol="0">
            <a:spAutoFit/>
          </a:bodyPr>
          <a:lstStyle/>
          <a:p>
            <a:r>
              <a:rPr lang="en-US" sz="2400" b="1" dirty="0" smtClean="0">
                <a:solidFill>
                  <a:schemeClr val="bg1"/>
                </a:solidFill>
              </a:rPr>
              <a:t>Shutters</a:t>
            </a:r>
            <a:endParaRPr lang="en-US" sz="2400" b="1" dirty="0">
              <a:solidFill>
                <a:schemeClr val="bg1"/>
              </a:solidFill>
            </a:endParaRPr>
          </a:p>
        </p:txBody>
      </p:sp>
      <p:sp>
        <p:nvSpPr>
          <p:cNvPr id="10" name="TextBox 9"/>
          <p:cNvSpPr txBox="1"/>
          <p:nvPr/>
        </p:nvSpPr>
        <p:spPr>
          <a:xfrm>
            <a:off x="6372200" y="3606156"/>
            <a:ext cx="1433406" cy="461665"/>
          </a:xfrm>
          <a:prstGeom prst="rect">
            <a:avLst/>
          </a:prstGeom>
          <a:noFill/>
        </p:spPr>
        <p:txBody>
          <a:bodyPr wrap="none" rtlCol="0">
            <a:spAutoFit/>
          </a:bodyPr>
          <a:lstStyle/>
          <a:p>
            <a:r>
              <a:rPr lang="en-US" sz="2400" b="1" dirty="0" smtClean="0">
                <a:solidFill>
                  <a:schemeClr val="bg1"/>
                </a:solidFill>
              </a:rPr>
              <a:t>Shutters</a:t>
            </a:r>
            <a:endParaRPr lang="en-US" sz="2400" b="1"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0" end="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8" grpId="0" animBg="1"/>
      <p:bldP spid="9"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3141</TotalTime>
  <Words>997</Words>
  <Application>Microsoft Office PowerPoint</Application>
  <PresentationFormat>On-screen Show (4:3)</PresentationFormat>
  <Paragraphs>96</Paragraphs>
  <Slides>15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ＭＳ Ｐゴシック</vt:lpstr>
      <vt:lpstr>Arial</vt:lpstr>
      <vt:lpstr>Calibri</vt:lpstr>
      <vt:lpstr>Office Theme</vt:lpstr>
      <vt:lpstr>Alternating-laser Excitation (ALEX) Implemented In Single-molecule Studies</vt:lpstr>
      <vt:lpstr>Why Use Single-molecule Techniques?</vt:lpstr>
      <vt:lpstr>Single-molecule Förster Resonance Energy Transfer (smFRET)</vt:lpstr>
      <vt:lpstr>smFRET Integrated with Magnetic Tweezers (MT-FRET)</vt:lpstr>
      <vt:lpstr>How can we differentiate between low FRET and a photophysical effect?</vt:lpstr>
      <vt:lpstr>Hypothesis</vt:lpstr>
      <vt:lpstr>Alternating-laser Excitation (ALEX)</vt:lpstr>
      <vt:lpstr>MT-FRET Instrument</vt:lpstr>
      <vt:lpstr>MT-FRET Instrument</vt:lpstr>
      <vt:lpstr>Shutter Control Diagram</vt:lpstr>
      <vt:lpstr>ALEX Block Diagram</vt:lpstr>
      <vt:lpstr>Alternating Shutters Video</vt:lpstr>
      <vt:lpstr>Hairpin DNA Data</vt:lpstr>
      <vt:lpstr>Results</vt:lpstr>
      <vt:lpstr>Acknowledgements</vt:lpstr>
    </vt:vector>
  </TitlesOfParts>
  <Company>Hewlett-Packard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Alternating-laser Excitation (ALEX) Implemented on a Hybrid Magnetic Tweezers Single Molecule Förster Resonance Energy Transfer Instrument</dc:title>
  <dc:creator>Rockwell</dc:creator>
  <cp:lastModifiedBy>Short</cp:lastModifiedBy>
  <cp:revision>222</cp:revision>
  <dcterms:created xsi:type="dcterms:W3CDTF">2012-08-16T00:18:06Z</dcterms:created>
  <dcterms:modified xsi:type="dcterms:W3CDTF">2014-05-10T05:02:51Z</dcterms:modified>
</cp:coreProperties>
</file>

<file path=docProps/thumbnail.jpeg>
</file>